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3" r:id="rId2"/>
    <p:sldId id="271" r:id="rId3"/>
    <p:sldId id="285" r:id="rId4"/>
    <p:sldId id="299" r:id="rId5"/>
    <p:sldId id="263" r:id="rId6"/>
    <p:sldId id="266" r:id="rId7"/>
    <p:sldId id="306" r:id="rId8"/>
    <p:sldId id="307" r:id="rId9"/>
    <p:sldId id="267" r:id="rId10"/>
    <p:sldId id="309" r:id="rId11"/>
    <p:sldId id="301" r:id="rId12"/>
    <p:sldId id="308" r:id="rId13"/>
    <p:sldId id="274" r:id="rId14"/>
    <p:sldId id="275" r:id="rId15"/>
    <p:sldId id="276" r:id="rId16"/>
    <p:sldId id="277" r:id="rId17"/>
    <p:sldId id="279" r:id="rId18"/>
    <p:sldId id="280" r:id="rId19"/>
    <p:sldId id="297" r:id="rId20"/>
    <p:sldId id="269" r:id="rId21"/>
    <p:sldId id="302" r:id="rId22"/>
    <p:sldId id="281" r:id="rId23"/>
    <p:sldId id="295" r:id="rId24"/>
    <p:sldId id="296" r:id="rId25"/>
    <p:sldId id="294" r:id="rId26"/>
    <p:sldId id="283" r:id="rId27"/>
    <p:sldId id="310" r:id="rId28"/>
    <p:sldId id="311" r:id="rId29"/>
    <p:sldId id="312" r:id="rId30"/>
    <p:sldId id="313" r:id="rId3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野本　知代" initials="野本　知代" lastIdx="2" clrIdx="0">
    <p:extLst>
      <p:ext uri="{19B8F6BF-5375-455C-9EA6-DF929625EA0E}">
        <p15:presenceInfo xmlns:p15="http://schemas.microsoft.com/office/powerpoint/2012/main" userId="S-1-5-21-2801916068-3586159214-2807247801-4930" providerId="AD"/>
      </p:ext>
    </p:extLst>
  </p:cmAuthor>
  <p:cmAuthor id="2" name="鈴木美津代" initials="鈴木美津代" lastIdx="1" clrIdx="1">
    <p:extLst>
      <p:ext uri="{19B8F6BF-5375-455C-9EA6-DF929625EA0E}">
        <p15:presenceInfo xmlns:p15="http://schemas.microsoft.com/office/powerpoint/2012/main" userId="S-1-5-21-2801916068-3586159214-2807247801-5214" providerId="AD"/>
      </p:ext>
    </p:extLst>
  </p:cmAuthor>
  <p:cmAuthor id="3" name="吉岡　達也" initials="吉岡　達也" lastIdx="1" clrIdx="2">
    <p:extLst>
      <p:ext uri="{19B8F6BF-5375-455C-9EA6-DF929625EA0E}">
        <p15:presenceInfo xmlns:p15="http://schemas.microsoft.com/office/powerpoint/2012/main" userId="S-1-5-21-2801916068-3586159214-2807247801-4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91" autoAdjust="0"/>
    <p:restoredTop sz="86478" autoAdjust="0"/>
  </p:normalViewPr>
  <p:slideViewPr>
    <p:cSldViewPr snapToGrid="0">
      <p:cViewPr varScale="1">
        <p:scale>
          <a:sx n="83" d="100"/>
          <a:sy n="83" d="100"/>
        </p:scale>
        <p:origin x="10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06B4322-D2A3-4A02-A59B-560B5FE74A07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B41A910-D6D6-469D-9B6D-39123815AF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27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16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63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6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8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52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0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36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285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9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3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90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78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68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16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44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764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1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6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85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270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40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673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3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59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80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28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A910-D6D6-469D-9B6D-39123815AFD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0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8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7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1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6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51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4074BA-640A-46A8-9F1B-8DBC8A08E583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CD09B7-A932-4559-A4B5-C54BA390C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d.yahoo.co.jp/o/image/RV=1/RE=1485746618/RH=b3JkLnlhaG9vLmNvLmpw/RB=/RU=aHR0cDovL2hhLWNoaS5iaXovdXBpbS9wMTczLnBuZw--/RS=%5eADBFwmQ6epb6PsOU4LAEgvO.qU23i4-;_ylt=A2Rivbo5YI1Y.3kAgBeU3uV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d.yahoo.co.jp/o/image/RV=1/RE=1485746618/RH=b3JkLnlhaG9vLmNvLmpw/RB=/RU=aHR0cDovL2hhLWNoaS5iaXovdXBpbS9wMTcxLnBuZw--/RS=%5eADBnLJPoDcQaSkOI1S5p2Sw.TWi9tA-;_ylt=A2Rivbo5YI1Y.3kAhheU3uV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ord.yahoo.co.jp/o/image/RV=1/RE=1485746618/RH=b3JkLnlhaG9vLmNvLmpw/RB=/RU=aHR0cDovL2hhLWNoaS5iaXovdXBpbS9wMTczLnBuZw--/RS=%5eADBFwmQ6epb6PsOU4LAEgvO.qU23i4-;_ylt=A2Rivbo5YI1Y.3kAgBeU3uV7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4867" y="98425"/>
            <a:ext cx="11998979" cy="6565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596" y="2539187"/>
            <a:ext cx="3873250" cy="3915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AC4CD-AC45-49B6-9399-2178EFEF844C}"/>
              </a:ext>
            </a:extLst>
          </p:cNvPr>
          <p:cNvSpPr txBox="1"/>
          <p:nvPr/>
        </p:nvSpPr>
        <p:spPr>
          <a:xfrm>
            <a:off x="1157430" y="1052618"/>
            <a:ext cx="6568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/>
              <a:t>NYUGAKU</a:t>
            </a:r>
            <a:r>
              <a:rPr kumimoji="1" lang="ja-JP" altLang="en-US" sz="8000" dirty="0"/>
              <a:t>　</a:t>
            </a:r>
            <a:r>
              <a:rPr kumimoji="1" lang="en-US" altLang="ja-JP" sz="8000" dirty="0"/>
              <a:t>GUIDE</a:t>
            </a:r>
            <a:r>
              <a:rPr kumimoji="1" lang="ja-JP" altLang="en-US" sz="8000" dirty="0"/>
              <a:t> </a:t>
            </a:r>
            <a:r>
              <a:rPr kumimoji="1" lang="ja-JP" altLang="en-US" sz="4800" dirty="0"/>
              <a:t>入学ガイド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8469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EFC38-358C-49D2-8017-496A9EA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rmAutofit fontScale="90000"/>
          </a:bodyPr>
          <a:lstStyle/>
          <a:p>
            <a:r>
              <a:rPr lang="pt-PT" altLang="ja-JP" sz="2700" b="1" kern="0" spc="0" dirty="0">
                <a:latin typeface="Arial" panose="020B0604020202020204" pitchFamily="34" charset="0"/>
                <a:cs typeface="Arial" panose="020B0604020202020204" pitchFamily="34" charset="0"/>
              </a:rPr>
              <a:t>(4) Como ingressar oficialmente no BUKATSU   </a:t>
            </a:r>
            <a:r>
              <a:rPr lang="ja-JP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入部の手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続き</a:t>
            </a:r>
            <a:endParaRPr kumimoji="1"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5779A3-5877-412D-A599-80A9048F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4"/>
            <a:ext cx="10515600" cy="5320619"/>
          </a:xfrm>
        </p:spPr>
        <p:txBody>
          <a:bodyPr/>
          <a:lstStyle/>
          <a:p>
            <a:r>
              <a:rPr lang="pt-PT" altLang="ja-JP" dirty="0">
                <a:latin typeface="Arial" panose="020B0604020202020204" pitchFamily="34" charset="0"/>
                <a:cs typeface="Arial" panose="020B0604020202020204" pitchFamily="34" charset="0"/>
              </a:rPr>
              <a:t>Para entrar em um BUKATSU, deve-se seguir os passos abaixo: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985EB36-164A-4553-BCF3-B22B04B39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43696"/>
              </p:ext>
            </p:extLst>
          </p:nvPr>
        </p:nvGraphicFramePr>
        <p:xfrm>
          <a:off x="945573" y="1517073"/>
          <a:ext cx="10201398" cy="2867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284">
                  <a:extLst>
                    <a:ext uri="{9D8B030D-6E8A-4147-A177-3AD203B41FA5}">
                      <a16:colId xmlns:a16="http://schemas.microsoft.com/office/drawing/2014/main" val="1620187812"/>
                    </a:ext>
                  </a:extLst>
                </a:gridCol>
                <a:gridCol w="514694">
                  <a:extLst>
                    <a:ext uri="{9D8B030D-6E8A-4147-A177-3AD203B41FA5}">
                      <a16:colId xmlns:a16="http://schemas.microsoft.com/office/drawing/2014/main" val="1772943675"/>
                    </a:ext>
                  </a:extLst>
                </a:gridCol>
                <a:gridCol w="2474986">
                  <a:extLst>
                    <a:ext uri="{9D8B030D-6E8A-4147-A177-3AD203B41FA5}">
                      <a16:colId xmlns:a16="http://schemas.microsoft.com/office/drawing/2014/main" val="3012901626"/>
                    </a:ext>
                  </a:extLst>
                </a:gridCol>
                <a:gridCol w="471122">
                  <a:extLst>
                    <a:ext uri="{9D8B030D-6E8A-4147-A177-3AD203B41FA5}">
                      <a16:colId xmlns:a16="http://schemas.microsoft.com/office/drawing/2014/main" val="1778057059"/>
                    </a:ext>
                  </a:extLst>
                </a:gridCol>
                <a:gridCol w="1996570">
                  <a:extLst>
                    <a:ext uri="{9D8B030D-6E8A-4147-A177-3AD203B41FA5}">
                      <a16:colId xmlns:a16="http://schemas.microsoft.com/office/drawing/2014/main" val="1363593966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528012247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071534950"/>
                    </a:ext>
                  </a:extLst>
                </a:gridCol>
              </a:tblGrid>
              <a:tr h="286789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 de visita e observação das atividades:</a:t>
                      </a:r>
                      <a:endParaRPr lang="ja-JP" sz="2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“BUKATSU KENGAKU”</a:t>
                      </a:r>
                      <a:endParaRPr lang="ja-JP" sz="22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部活動見学期間</a:t>
                      </a:r>
                      <a:endParaRPr lang="ja-JP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marL="83820" marR="6286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Questionário sobre o grupo de BUKATSU que quer ingressar:</a:t>
                      </a:r>
                      <a:endParaRPr lang="ja-JP" sz="2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marR="6286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“NYUBU KIBÔ TYÔSA”</a:t>
                      </a:r>
                      <a:endParaRPr lang="ja-JP" sz="22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marR="6286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部活動入部希望調査</a:t>
                      </a:r>
                      <a:endParaRPr lang="ja-JP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marL="40005" indent="-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de ingresso experimental</a:t>
                      </a:r>
                      <a:endParaRPr lang="ja-JP" sz="2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005" indent="-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“KARI NYÛBU”</a:t>
                      </a:r>
                      <a:endParaRPr lang="ja-JP" sz="22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005" indent="-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仮入部</a:t>
                      </a:r>
                      <a:endParaRPr lang="ja-JP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0" latinLnBrk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Ingresso definitivo:</a:t>
                      </a:r>
                      <a:endParaRPr lang="ja-JP" sz="2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“NYÛBU KETTEI”</a:t>
                      </a:r>
                      <a:endParaRPr lang="ja-JP" sz="22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入部決定</a:t>
                      </a:r>
                      <a:endParaRPr lang="ja-JP" sz="12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extLst>
                  <a:ext uri="{0D108BD9-81ED-4DB2-BD59-A6C34878D82A}">
                    <a16:rowId xmlns:a16="http://schemas.microsoft.com/office/drawing/2014/main" val="853820273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616608-ADA9-434F-AF97-7B54CD4EF2C0}"/>
              </a:ext>
            </a:extLst>
          </p:cNvPr>
          <p:cNvSpPr/>
          <p:nvPr/>
        </p:nvSpPr>
        <p:spPr>
          <a:xfrm>
            <a:off x="838200" y="4698950"/>
            <a:ext cx="10606314" cy="133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Os materiais necessários no BUKATSU deverão ser comprados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somente depois de ingressar definitivamente em um grupo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 Espere as orientações do professor do BUKATSU.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16255" indent="-517525" algn="just">
              <a:lnSpc>
                <a:spcPct val="115000"/>
              </a:lnSpc>
              <a:spcAft>
                <a:spcPts val="0"/>
              </a:spcAft>
              <a:tabLst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※</a:t>
            </a: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Ingressar no BUKATSU não é obrigatório, mas queremos que todos os alunos participem ativamente, para que tenha uma vida escolar proveitosa. 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82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11772" y="348734"/>
            <a:ext cx="26121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身だしなみについて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51CF33F-532A-4A90-A24C-38A4DA3A57EC}"/>
              </a:ext>
            </a:extLst>
          </p:cNvPr>
          <p:cNvSpPr/>
          <p:nvPr/>
        </p:nvSpPr>
        <p:spPr>
          <a:xfrm>
            <a:off x="69918" y="427118"/>
            <a:ext cx="11844338" cy="594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400" b="1" dirty="0">
                <a:solidFill>
                  <a:srgbClr val="000000"/>
                </a:solidFill>
                <a:latin typeface="ＭＳ 明朝" panose="02020609040205080304" pitchFamily="17" charset="-128"/>
                <a:ea typeface="Arial" panose="020B0604020202020204" pitchFamily="34" charset="0"/>
                <a:cs typeface="ＭＳ 明朝" panose="02020609040205080304" pitchFamily="17" charset="-128"/>
              </a:rPr>
              <a:t> </a:t>
            </a:r>
            <a:r>
              <a:rPr lang="pt-BR" altLang="ja-JP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pt-BR" altLang="ja-JP" sz="2400" b="1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Uniforme de Inverno</a:t>
            </a:r>
            <a:r>
              <a:rPr lang="pt-BR" altLang="ja-JP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冬の服装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84505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</a:t>
            </a:r>
            <a:r>
              <a:rPr lang="pt-BR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(Uniforme social padrão)</a:t>
            </a:r>
            <a:r>
              <a:rPr lang="pt-BR" altLang="ja-JP" sz="16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											</a:t>
            </a:r>
            <a:r>
              <a:rPr lang="ja-JP" altLang="ja-JP" sz="16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【標準型学生服】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466725" indent="-466725"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848225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uniforme social com selo de modelo padrão “hyôjun gata gakusei fuku” 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・標準マークがついているもの。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415925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97705" algn="l"/>
                <a:tab pos="498348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    - calça sem pregas, modelo reto (straight)			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・ズボンはノータック、ストレート。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97705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cinto preto, sem estampa nem enfeite			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・ベルトは黒。</a:t>
            </a:r>
            <a:r>
              <a:rPr lang="ja-JP" altLang="en-US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柄や飾りのある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ベルトは不可。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97705" algn="l"/>
                <a:tab pos="4983480" algn="l"/>
              </a:tabLs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    - botões da escola TÔBU						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・東部中指定のボタンをつける。</a:t>
            </a:r>
            <a:endParaRPr lang="pt-BR" altLang="ja-JP" sz="12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97705" algn="l"/>
                <a:tab pos="4983480" algn="l"/>
              </a:tabLst>
            </a:pP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80670"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845050" algn="l"/>
              </a:tabLst>
            </a:pPr>
            <a:r>
              <a:rPr lang="pt-BR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(Uniforme social estilo Sailor da escola TOBU)</a:t>
            </a:r>
            <a:r>
              <a:rPr lang="pt-BR" altLang="ja-JP" sz="16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					</a:t>
            </a:r>
            <a:r>
              <a:rPr lang="ja-JP" altLang="ja-JP" sz="16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【東部中指定のセーラー服】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uniforme social da escola TOBU “sailor fuku”, tecido azul marinho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・服の生地は紺色。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415925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    - saia: abaixo do joelho 						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・スカート丈はひざがかくれる程度にする。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laço: cor vermelho-vinho (“enji iro”)	 			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・ネクタイはエンジ色。</a:t>
            </a:r>
            <a:endParaRPr lang="pt-BR" altLang="ja-JP" sz="12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80670"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13630" algn="l"/>
              </a:tabLst>
            </a:pPr>
            <a:r>
              <a:rPr lang="pt-BR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(Para todos:)														</a:t>
            </a:r>
            <a:r>
              <a:rPr lang="ja-JP" altLang="ja-JP" sz="16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【共通】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66700">
              <a:lnSpc>
                <a:spcPts val="27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fixar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crachá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no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bolso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peito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lado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esquerdo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					</a:t>
            </a:r>
            <a:r>
              <a:rPr lang="ja-JP" altLang="ja-JP" sz="12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・左胸ポケットに名札をつける。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44195" indent="-133350" algn="just" fontAlgn="auto">
              <a:lnSpc>
                <a:spcPts val="27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 para vestir por dentro do uniforme social: uniforme de Ed. Física ou outra roupa de modelo e cor discreta: branca, preta, azul marinho, cinza.      					     </a:t>
            </a:r>
            <a:r>
              <a:rPr lang="ja-JP" altLang="ja-JP" sz="10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・制服の中に着込む服は、体操服または白、黒、紺、グレーの華美でないものとする。</a:t>
            </a:r>
            <a:endParaRPr lang="ja-JP" altLang="ja-JP" sz="1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429260" indent="-429260">
              <a:lnSpc>
                <a:spcPts val="2700"/>
              </a:lnSpc>
              <a:spcAft>
                <a:spcPts val="0"/>
              </a:spcAft>
              <a:tabLst>
                <a:tab pos="415925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- meia-calça ou leggings bege, preta ou azul marinho, e sem estampas.</a:t>
            </a:r>
            <a:r>
              <a:rPr lang="pt-BR" altLang="ja-JP" sz="8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       </a:t>
            </a:r>
            <a:r>
              <a:rPr lang="ja-JP" altLang="ja-JP" sz="10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・タイツやレギンスは、ベージュ、黒、紺の無地のものとする。</a:t>
            </a:r>
            <a:endParaRPr lang="ja-JP" altLang="ja-JP" sz="1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15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EA998F-3E62-4710-B255-22AAA368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5" y="383887"/>
            <a:ext cx="11045537" cy="6332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sz="2400" b="1" u="sng" dirty="0">
                <a:latin typeface="Arial" panose="020B0604020202020204" pitchFamily="34" charset="0"/>
                <a:ea typeface="ＭＳ 明朝" panose="02020609040205080304" pitchFamily="17" charset="-128"/>
              </a:rPr>
              <a:t>Uniforme de Verão</a:t>
            </a:r>
            <a:r>
              <a:rPr lang="ja-JP" altLang="en-US" b="1" dirty="0">
                <a:latin typeface="Arial" panose="020B0604020202020204" pitchFamily="34" charset="0"/>
                <a:ea typeface="ＭＳ 明朝" panose="02020609040205080304" pitchFamily="17" charset="-128"/>
              </a:rPr>
              <a:t>　</a:t>
            </a:r>
            <a:r>
              <a:rPr lang="ja-JP" altLang="ja-JP" sz="1300" dirty="0">
                <a:latin typeface="Arial" panose="020B0604020202020204" pitchFamily="34" charset="0"/>
                <a:ea typeface="ＭＳ 明朝" panose="02020609040205080304" pitchFamily="17" charset="-128"/>
              </a:rPr>
              <a:t>夏の服装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altLang="ja-JP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(camisa branca de manga curta “kaikin shatsu”)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altLang="ja-JP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pt-BR" altLang="ja-JP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calça de uniforme social padrão “hyôjun”)</a:t>
            </a:r>
            <a:endParaRPr lang="ja-JP" altLang="ja-JP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  							</a:t>
            </a:r>
            <a:r>
              <a:rPr lang="ja-JP" altLang="ja-JP" sz="1400" dirty="0">
                <a:latin typeface="Arial" panose="020B0604020202020204" pitchFamily="34" charset="0"/>
                <a:ea typeface="ＭＳ 明朝" panose="02020609040205080304" pitchFamily="17" charset="-128"/>
              </a:rPr>
              <a:t>【白色・半袖の開き</a:t>
            </a:r>
            <a:r>
              <a:rPr lang="ja-JP" altLang="ja-JP" sz="1400" dirty="0" err="1">
                <a:latin typeface="Arial" panose="020B0604020202020204" pitchFamily="34" charset="0"/>
                <a:ea typeface="ＭＳ 明朝" panose="02020609040205080304" pitchFamily="17" charset="-128"/>
              </a:rPr>
              <a:t>ん</a:t>
            </a:r>
            <a:r>
              <a:rPr lang="ja-JP" altLang="ja-JP" sz="1400" dirty="0">
                <a:latin typeface="Arial" panose="020B0604020202020204" pitchFamily="34" charset="0"/>
                <a:ea typeface="ＭＳ 明朝" panose="02020609040205080304" pitchFamily="17" charset="-128"/>
              </a:rPr>
              <a:t>シャツ、標準型学生ズボン】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- a borda inferior da camisa deve ficar por dentro da calça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								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・シャツはズボンの中にしっかりとしまうこと。</a:t>
            </a:r>
            <a:endParaRPr lang="pt-BR" altLang="ja-JP" sz="12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ja-JP" altLang="ja-JP" sz="12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b="1" dirty="0">
                <a:latin typeface="Arial" panose="020B0604020202020204" pitchFamily="34" charset="0"/>
                <a:ea typeface="ＭＳ 明朝" panose="02020609040205080304" pitchFamily="17" charset="-128"/>
              </a:rPr>
              <a:t> (uniforme social estilo Sailor da escola TOBU)</a:t>
            </a: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 		</a:t>
            </a:r>
            <a:r>
              <a:rPr lang="ja-JP" altLang="ja-JP" sz="1400" dirty="0">
                <a:latin typeface="Arial" panose="020B0604020202020204" pitchFamily="34" charset="0"/>
                <a:ea typeface="ＭＳ 明朝" panose="02020609040205080304" pitchFamily="17" charset="-128"/>
              </a:rPr>
              <a:t>【東部中指定の夏用セーラー服】</a:t>
            </a:r>
            <a:endParaRPr lang="ja-JP" altLang="ja-JP" sz="12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- laço: cor vermelho-vinho (“enji iro”)			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・ネクタイはエンジ色。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- saia: abaixo do joelho					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・スカート丈はひざがかくれる程度にする。</a:t>
            </a:r>
            <a:endParaRPr lang="pt-BR" altLang="ja-JP" sz="12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ja-JP" altLang="ja-JP" sz="13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b="1" dirty="0">
                <a:latin typeface="Arial" panose="020B0604020202020204" pitchFamily="34" charset="0"/>
                <a:ea typeface="ＭＳ 明朝" panose="02020609040205080304" pitchFamily="17" charset="-128"/>
              </a:rPr>
              <a:t> (Para todos:) 						</a:t>
            </a:r>
            <a:r>
              <a:rPr lang="ja-JP" altLang="ja-JP" sz="1400" dirty="0">
                <a:latin typeface="Arial" panose="020B0604020202020204" pitchFamily="34" charset="0"/>
                <a:ea typeface="ＭＳ 明朝" panose="02020609040205080304" pitchFamily="17" charset="-128"/>
              </a:rPr>
              <a:t>【共通】</a:t>
            </a:r>
            <a:endParaRPr lang="ja-JP" altLang="ja-JP" sz="16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 - fixar o crachá no bolso do peito do lado esquerdo. </a:t>
            </a:r>
            <a:r>
              <a:rPr lang="pt-BR" altLang="ja-JP" sz="1600" dirty="0">
                <a:latin typeface="Arial" panose="020B0604020202020204" pitchFamily="34" charset="0"/>
                <a:ea typeface="ＭＳ 明朝" panose="02020609040205080304" pitchFamily="17" charset="-128"/>
              </a:rPr>
              <a:t>	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・左胸ポケットに名札をつける。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- para vestir por dentro do uniforme social: 		</a:t>
            </a:r>
            <a:r>
              <a:rPr lang="pt-BR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	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・制服の中に着る服は、</a:t>
            </a:r>
            <a:endParaRPr lang="pt-BR" altLang="ja-JP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   uniforme de Ed. Física ou camiseta branca</a:t>
            </a:r>
            <a:r>
              <a:rPr lang="ja-JP" altLang="en-US" dirty="0">
                <a:latin typeface="Arial" panose="020B0604020202020204" pitchFamily="34" charset="0"/>
                <a:ea typeface="ＭＳ 明朝" panose="02020609040205080304" pitchFamily="17" charset="-128"/>
              </a:rPr>
              <a:t>　</a:t>
            </a:r>
            <a:r>
              <a:rPr lang="pt-BR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		  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体操服または白の</a:t>
            </a:r>
            <a:r>
              <a:rPr lang="pt-BR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T</a:t>
            </a:r>
            <a:r>
              <a:rPr lang="ja-JP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シャツか肌着。</a:t>
            </a:r>
            <a:endParaRPr lang="ja-JP" altLang="ja-JP" dirty="0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08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612" y="239619"/>
            <a:ext cx="6804415" cy="111415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fontAlgn="base">
              <a:lnSpc>
                <a:spcPct val="114000"/>
              </a:lnSpc>
            </a:pPr>
            <a:r>
              <a:rPr lang="ja-JP" altLang="ja-JP" sz="27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東部中学校の制服・学用品について </a:t>
            </a:r>
            <a:br>
              <a:rPr lang="ja-JP" altLang="ja-JP" sz="3100" dirty="0"/>
            </a:br>
            <a:r>
              <a:rPr lang="pt-PT" altLang="ja-JP" sz="2700" dirty="0"/>
              <a:t> </a:t>
            </a:r>
            <a:r>
              <a:rPr lang="pt-PT" altLang="ja-JP" sz="2700" b="1" kern="0" cap="none" spc="0" dirty="0">
                <a:latin typeface="Arial" panose="020B0604020202020204" pitchFamily="34" charset="0"/>
                <a:cs typeface="Arial" panose="020B0604020202020204" pitchFamily="34" charset="0"/>
              </a:rPr>
              <a:t>Uniformes da Escola TOBU e materiais</a:t>
            </a:r>
            <a:endParaRPr kumimoji="1" lang="ja-JP" altLang="en-US" sz="2700" b="1" kern="0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1" y="1401464"/>
            <a:ext cx="4459847" cy="483380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543733" y="1837938"/>
            <a:ext cx="4858870" cy="4833809"/>
            <a:chOff x="0" y="0"/>
            <a:chExt cx="2089785" cy="202882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035685" cy="202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9525"/>
              <a:ext cx="1013460" cy="1638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855" y="1836890"/>
            <a:ext cx="1082397" cy="12718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197" y="49804"/>
            <a:ext cx="1280979" cy="1705190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D56664A8-0A37-4B4F-BC1B-5E4484779BAF}"/>
              </a:ext>
            </a:extLst>
          </p:cNvPr>
          <p:cNvSpPr/>
          <p:nvPr/>
        </p:nvSpPr>
        <p:spPr>
          <a:xfrm rot="2559794">
            <a:off x="5088136" y="1620677"/>
            <a:ext cx="585681" cy="107154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42A7E0F2-278F-4386-9B76-0C37B3381779}"/>
              </a:ext>
            </a:extLst>
          </p:cNvPr>
          <p:cNvSpPr/>
          <p:nvPr/>
        </p:nvSpPr>
        <p:spPr>
          <a:xfrm rot="3378142">
            <a:off x="2531618" y="1436756"/>
            <a:ext cx="584226" cy="103687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680D1400-A870-4D29-9130-566EE4FB5770}"/>
              </a:ext>
            </a:extLst>
          </p:cNvPr>
          <p:cNvSpPr/>
          <p:nvPr/>
        </p:nvSpPr>
        <p:spPr>
          <a:xfrm rot="2559794">
            <a:off x="8063489" y="1670307"/>
            <a:ext cx="585681" cy="107154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CD9E41DF-508E-407E-A808-02B892A160AE}"/>
              </a:ext>
            </a:extLst>
          </p:cNvPr>
          <p:cNvSpPr/>
          <p:nvPr/>
        </p:nvSpPr>
        <p:spPr>
          <a:xfrm rot="2559794">
            <a:off x="10495980" y="1988632"/>
            <a:ext cx="585681" cy="107154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D52B3DE2-64D4-4774-A674-4DBA2F2D27AB}"/>
              </a:ext>
            </a:extLst>
          </p:cNvPr>
          <p:cNvSpPr/>
          <p:nvPr/>
        </p:nvSpPr>
        <p:spPr>
          <a:xfrm rot="19426170">
            <a:off x="9386314" y="1322435"/>
            <a:ext cx="337414" cy="19919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84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613" y="239619"/>
            <a:ext cx="7500606" cy="1059245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ja-JP" altLang="ja-JP" sz="2700" kern="0" spc="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東部中学校の制服・学用品について </a:t>
            </a:r>
            <a:br>
              <a:rPr lang="ja-JP" altLang="ja-JP" sz="2700" kern="0" spc="0" dirty="0"/>
            </a:br>
            <a:r>
              <a:rPr lang="pt-PT" altLang="ja-JP" sz="2700" kern="0" spc="0" dirty="0"/>
              <a:t> </a:t>
            </a:r>
            <a:r>
              <a:rPr lang="pt-PT" altLang="ja-JP" sz="2700" b="1" kern="0" cap="none" spc="0" dirty="0">
                <a:latin typeface="Arial" panose="020B0604020202020204" pitchFamily="34" charset="0"/>
                <a:cs typeface="Arial" panose="020B0604020202020204" pitchFamily="34" charset="0"/>
              </a:rPr>
              <a:t>Uniformes da Escola TOBU e materiais</a:t>
            </a:r>
            <a:endParaRPr kumimoji="1" lang="ja-JP" altLang="en-US" sz="2700" b="1" kern="0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5155" y="1338056"/>
            <a:ext cx="710575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通学靴</a:t>
            </a:r>
          </a:p>
          <a:p>
            <a:pPr fontAlgn="base"/>
            <a:r>
              <a:rPr lang="pt-PT" altLang="ja-JP" sz="2400" kern="0" dirty="0">
                <a:latin typeface="Arial" panose="020B0604020202020204" pitchFamily="34" charset="0"/>
                <a:cs typeface="Arial" panose="020B0604020202020204" pitchFamily="34" charset="0"/>
              </a:rPr>
              <a:t>Tênis para vir à escola e participar do BUKATSU. Escolha modelo que a sola não seja lisa.</a:t>
            </a:r>
            <a:endParaRPr lang="ja-JP" altLang="en-US" sz="2400" b="1" kern="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934" y="2274611"/>
            <a:ext cx="4806629" cy="39428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519" y="4298039"/>
            <a:ext cx="3197929" cy="23454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70" y="3515507"/>
            <a:ext cx="2143125" cy="21431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362" y="2881337"/>
            <a:ext cx="2568390" cy="290921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777494" y="5084876"/>
            <a:ext cx="15839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ja-JP" alt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536502" y="406907"/>
            <a:ext cx="2875353" cy="1263754"/>
          </a:xfrm>
          <a:prstGeom prst="rect">
            <a:avLst/>
          </a:prstGeom>
          <a:solidFill>
            <a:srgbClr val="FFE5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通学や体育の授業に</a:t>
            </a:r>
            <a:endParaRPr kumimoji="1" lang="en-US" altLang="ja-JP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適したものを準備してください。裏が平らでないものを選びましょう</a:t>
            </a:r>
            <a:r>
              <a:rPr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kumimoji="1" lang="en-US" altLang="ja-JP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8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535EF10-09CF-48AD-95EB-4E5E91D06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41" y="2482645"/>
            <a:ext cx="7106480" cy="402700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17074" y="238990"/>
            <a:ext cx="9040090" cy="1226127"/>
          </a:xfr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fontAlgn="base"/>
            <a:endParaRPr lang="en-US" altLang="ja-JP" sz="5100" dirty="0"/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dirty="0">
                <a:latin typeface="Arial" panose="020B0604020202020204" pitchFamily="34" charset="0"/>
                <a:ea typeface="ＭＳ 明朝" panose="02020609040205080304" pitchFamily="17" charset="-128"/>
              </a:rPr>
              <a:t>令和６年度新入生　</a:t>
            </a:r>
            <a:r>
              <a:rPr lang="ja-JP" altLang="en-US" sz="12800" dirty="0">
                <a:latin typeface="Arial" panose="020B0604020202020204" pitchFamily="34" charset="0"/>
                <a:ea typeface="ＭＳ 明朝" panose="02020609040205080304" pitchFamily="17" charset="-128"/>
              </a:rPr>
              <a:t>学年色：青色</a:t>
            </a:r>
            <a:endParaRPr lang="pt-BR" altLang="ja-JP" sz="1280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ja-JP" sz="9600" dirty="0">
                <a:latin typeface="Arial" panose="020B0604020202020204" pitchFamily="34" charset="0"/>
                <a:ea typeface="ＭＳ 明朝" panose="02020609040205080304" pitchFamily="17" charset="-128"/>
              </a:rPr>
              <a:t>ano letivo 2024 – </a:t>
            </a:r>
            <a:r>
              <a:rPr lang="pt-PT" altLang="ja-JP" sz="9600" b="1" dirty="0">
                <a:latin typeface="Arial" panose="020B0604020202020204" pitchFamily="34" charset="0"/>
                <a:ea typeface="ＭＳ 明朝" panose="02020609040205080304" pitchFamily="17" charset="-128"/>
              </a:rPr>
              <a:t>cor do 1º ano:</a:t>
            </a:r>
            <a:r>
              <a:rPr lang="pt-PT" altLang="ja-JP" sz="9600" dirty="0"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pt-PT" altLang="ja-JP" sz="11200" b="1" dirty="0">
                <a:latin typeface="Arial" panose="020B0604020202020204" pitchFamily="34" charset="0"/>
                <a:ea typeface="ＭＳ 明朝" panose="02020609040205080304" pitchFamily="17" charset="-128"/>
              </a:rPr>
              <a:t>azul</a:t>
            </a:r>
            <a:endParaRPr kumimoji="1" lang="ja-JP" altLang="en-US" sz="9600" dirty="0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96581" y="1838299"/>
            <a:ext cx="291131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ja-JP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上靴</a:t>
            </a:r>
            <a:r>
              <a:rPr lang="ja-JP" altLang="en-US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　　</a:t>
            </a:r>
            <a:r>
              <a:rPr lang="pt-PT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sapatilha</a:t>
            </a:r>
            <a:endParaRPr lang="ja-JP" altLang="en-US" sz="2400" b="1" kern="0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35606" y="1647798"/>
            <a:ext cx="4936836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ja-JP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体育館シューズ</a:t>
            </a:r>
          </a:p>
          <a:p>
            <a:r>
              <a:rPr lang="pt-PT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sapatilha do ginásio de esportes</a:t>
            </a:r>
          </a:p>
          <a:p>
            <a:r>
              <a:rPr lang="ja-JP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シューズ袋</a:t>
            </a:r>
            <a:endParaRPr lang="en-US" altLang="ja-JP" sz="2400" kern="0" dirty="0"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r>
              <a:rPr lang="pt-PT" altLang="ja-JP" sz="2400" kern="0" dirty="0">
                <a:latin typeface="Arial" panose="020B0604020202020204" pitchFamily="34" charset="0"/>
                <a:ea typeface="ＭＳ 明朝" panose="02020609040205080304" pitchFamily="17" charset="-128"/>
              </a:rPr>
              <a:t>sacola para sapatilha</a:t>
            </a:r>
            <a:endParaRPr lang="ja-JP" altLang="en-US" sz="2400" b="1" kern="0" dirty="0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1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3495" y="322117"/>
            <a:ext cx="6028765" cy="1246909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ja-JP" altLang="ja-JP" sz="2700" b="1" kern="0" cap="none" spc="0" dirty="0">
                <a:latin typeface="Arial" panose="020B0604020202020204" pitchFamily="34" charset="0"/>
                <a:ea typeface="ＭＳ 明朝" panose="02020609040205080304" pitchFamily="17" charset="-128"/>
              </a:rPr>
              <a:t>東部中学校の制服・学用品について</a:t>
            </a:r>
            <a:br>
              <a:rPr lang="pt-BR" altLang="ja-JP" sz="2700" b="1" kern="0" cap="none" spc="0" dirty="0">
                <a:latin typeface="Arial" panose="020B0604020202020204" pitchFamily="34" charset="0"/>
                <a:ea typeface="ＭＳ 明朝" panose="02020609040205080304" pitchFamily="17" charset="-128"/>
              </a:rPr>
            </a:br>
            <a:r>
              <a:rPr lang="pt-PT" altLang="ja-JP" sz="2700" b="1" kern="0" cap="none" spc="0" dirty="0">
                <a:latin typeface="Arial" panose="020B0604020202020204" pitchFamily="34" charset="0"/>
                <a:cs typeface="Arial" panose="020B0604020202020204" pitchFamily="34" charset="0"/>
              </a:rPr>
              <a:t>Uniformes da Escola TOBU e materiais</a:t>
            </a:r>
            <a:br>
              <a:rPr lang="ja-JP" altLang="ja-JP" sz="3100" kern="0" cap="none" spc="0" dirty="0">
                <a:latin typeface="Arial" panose="020B0604020202020204" pitchFamily="34" charset="0"/>
                <a:ea typeface="ＭＳ 明朝" panose="02020609040205080304" pitchFamily="17" charset="-128"/>
              </a:rPr>
            </a:br>
            <a:endParaRPr kumimoji="1" lang="ja-JP" altLang="en-US" sz="2700" kern="0" cap="none" spc="0" dirty="0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38754" y="1194955"/>
            <a:ext cx="2992581" cy="4488871"/>
          </a:xfrm>
          <a:prstGeom prst="rect">
            <a:avLst/>
          </a:prstGeom>
          <a:solidFill>
            <a:srgbClr val="FFE5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制服の下に着ます。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体育の授業、部活動、行事などでも使います。</a:t>
            </a:r>
            <a:endParaRPr lang="pt-BR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Usar por dentro do uniforme social.</a:t>
            </a:r>
          </a:p>
          <a:p>
            <a:pPr marL="342900" indent="-342900">
              <a:buFontTx/>
              <a:buChar char="-"/>
            </a:pPr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Usar nas aulas de Educação Física, BUKATSU, eventos.</a:t>
            </a:r>
          </a:p>
          <a:p>
            <a:pPr marL="342900" indent="-342900">
              <a:buFontTx/>
              <a:buChar char="-"/>
            </a:pP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124814E-202D-4C0A-839E-EB5CA2F2A103}"/>
              </a:ext>
            </a:extLst>
          </p:cNvPr>
          <p:cNvGrpSpPr/>
          <p:nvPr/>
        </p:nvGrpSpPr>
        <p:grpSpPr>
          <a:xfrm>
            <a:off x="896954" y="1751698"/>
            <a:ext cx="7408590" cy="4736548"/>
            <a:chOff x="542365" y="1699772"/>
            <a:chExt cx="7408590" cy="473654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365" y="1699772"/>
              <a:ext cx="5508812" cy="4736548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A4F731B-9EF8-4120-9663-B737CFA2A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3"/>
            <a:stretch/>
          </p:blipFill>
          <p:spPr>
            <a:xfrm rot="5400000">
              <a:off x="5409134" y="2601694"/>
              <a:ext cx="3429030" cy="1654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35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04303" y="2056772"/>
            <a:ext cx="5786105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東部バッグ</a:t>
            </a:r>
            <a:endParaRPr lang="ja-JP" altLang="ja-JP" sz="2800" b="1" kern="0" dirty="0">
              <a:latin typeface="Arial" panose="020B06040202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pt-PT" altLang="ja-JP" sz="2800" b="1" kern="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Mochila da escola – TOBU BAG</a:t>
            </a:r>
            <a:endParaRPr lang="ja-JP" altLang="en-US" sz="2800" b="1" kern="0" dirty="0"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6312" r="3228" b="12850"/>
          <a:stretch/>
        </p:blipFill>
        <p:spPr>
          <a:xfrm>
            <a:off x="6548531" y="1300352"/>
            <a:ext cx="3967069" cy="443317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D7DEADAC-97B4-4546-A57D-E6270767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705932"/>
            <a:ext cx="4310101" cy="615972"/>
          </a:xfrm>
          <a:noFill/>
        </p:spPr>
        <p:txBody>
          <a:bodyPr>
            <a:normAutofit/>
          </a:bodyPr>
          <a:lstStyle/>
          <a:p>
            <a:pPr fontAlgn="base"/>
            <a:r>
              <a:rPr lang="ja-JP" altLang="en-US" sz="3100" b="1" dirty="0"/>
              <a:t>学校生活について　１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1339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9045" y="325441"/>
            <a:ext cx="5071872" cy="568175"/>
          </a:xfrm>
        </p:spPr>
        <p:txBody>
          <a:bodyPr anchor="t">
            <a:normAutofit/>
          </a:bodyPr>
          <a:lstStyle/>
          <a:p>
            <a:r>
              <a:rPr lang="ja-JP" altLang="en-US" sz="3600" dirty="0"/>
              <a:t>学校生活について　２</a:t>
            </a:r>
            <a:r>
              <a:rPr lang="ja-JP" altLang="ja-JP" sz="3600" dirty="0"/>
              <a:t>　</a:t>
            </a:r>
            <a:endParaRPr lang="ja-JP" altLang="en-US" sz="36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7812"/>
              </p:ext>
            </p:extLst>
          </p:nvPr>
        </p:nvGraphicFramePr>
        <p:xfrm>
          <a:off x="543458" y="1059872"/>
          <a:ext cx="11293706" cy="541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</a:t>
                      </a:r>
                      <a:r>
                        <a:rPr kumimoji="1" lang="ja-JP" altLang="ja-JP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中学生にふさわしいさわやかな髪型</a:t>
                      </a:r>
                      <a:endParaRPr kumimoji="1" lang="pt-BR" altLang="ja-JP" sz="3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Corte de cabelo: penteado adequado a alunos de ginásio</a:t>
                      </a:r>
                      <a:endParaRPr kumimoji="1" lang="ja-JP" altLang="ja-JP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390">
                <a:tc>
                  <a:txBody>
                    <a:bodyPr/>
                    <a:lstStyle/>
                    <a:p>
                      <a:r>
                        <a:rPr kumimoji="1" lang="ja-JP" altLang="en-US" sz="4000" u="none" dirty="0"/>
                        <a:t> </a:t>
                      </a:r>
                      <a:r>
                        <a:rPr kumimoji="1" lang="ja-JP" altLang="en-US" sz="2400" b="1" u="sng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以下のような髪形はやめましょう。</a:t>
                      </a:r>
                      <a:r>
                        <a:rPr kumimoji="1" lang="ja-JP" altLang="en-US" sz="2400" b="1" u="none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  </a:t>
                      </a:r>
                      <a:r>
                        <a:rPr kumimoji="1" lang="pt-BR" altLang="ja-JP" sz="2800" b="1" u="sng" dirty="0"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Não faça cortes como os abaixo:</a:t>
                      </a:r>
                      <a:endParaRPr kumimoji="1" lang="ja-JP" altLang="en-US" sz="2800" b="1" u="sng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8" y="3564851"/>
            <a:ext cx="5292153" cy="26103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92" y="3609926"/>
            <a:ext cx="2023110" cy="23281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602" y="3609926"/>
            <a:ext cx="1815171" cy="23754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861" y="3564851"/>
            <a:ext cx="1908141" cy="245332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740888" y="2391922"/>
            <a:ext cx="10948886" cy="568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　</a:t>
            </a:r>
            <a:endParaRPr kumimoji="1" lang="ja-JP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直線矢印コネクタ 8"/>
          <p:cNvCxnSpPr>
            <a:cxnSpLocks/>
          </p:cNvCxnSpPr>
          <p:nvPr/>
        </p:nvCxnSpPr>
        <p:spPr>
          <a:xfrm flipH="1">
            <a:off x="11220313" y="3797947"/>
            <a:ext cx="238867" cy="993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0446858" y="3060053"/>
            <a:ext cx="1369524" cy="8587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kumimoji="1" lang="pt-BR" altLang="ja-JP" sz="2400" b="1" dirty="0">
                <a:solidFill>
                  <a:srgbClr val="FF0000"/>
                </a:solidFill>
              </a:rPr>
              <a:t>linha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×</a:t>
            </a:r>
            <a:endParaRPr kumimoji="1" lang="pt-BR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ライン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0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4128" y="304659"/>
            <a:ext cx="9720072" cy="722813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学校生活について　２</a:t>
            </a:r>
            <a:r>
              <a:rPr lang="ja-JP" altLang="ja-JP" sz="3600" dirty="0"/>
              <a:t>　</a:t>
            </a:r>
            <a:endParaRPr lang="ja-JP" altLang="en-US" sz="36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2941"/>
              </p:ext>
            </p:extLst>
          </p:nvPr>
        </p:nvGraphicFramePr>
        <p:xfrm>
          <a:off x="415365" y="1027473"/>
          <a:ext cx="11503009" cy="430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4211">
                <a:tc>
                  <a:txBody>
                    <a:bodyPr/>
                    <a:lstStyle/>
                    <a:p>
                      <a:r>
                        <a:rPr kumimoji="1" lang="ja-JP" altLang="en-US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ピアス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en-US" altLang="ja-JP" kern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brinco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化粧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en-US" altLang="ja-JP" kern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maquiagem</a:t>
                      </a:r>
                      <a:endParaRPr kumimoji="1" lang="ja-JP" altLang="en-US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香水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en-US" altLang="ja-JP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perfume</a:t>
                      </a:r>
                      <a:endParaRPr kumimoji="1" lang="ja-JP" altLang="en-US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マニキュア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en-US" altLang="ja-JP" kern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esmalte</a:t>
                      </a:r>
                      <a:endParaRPr kumimoji="1" lang="ja-JP" altLang="en-US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髪を結ぶゴム</a:t>
                      </a:r>
                      <a:endParaRPr kumimoji="1" lang="pt-BR" altLang="ja-JP" sz="1400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r>
                        <a:rPr kumimoji="1" lang="en-US" altLang="ja-JP" kern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elástico</a:t>
                      </a:r>
                      <a:r>
                        <a:rPr kumimoji="1" lang="en-US" altLang="ja-JP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para </a:t>
                      </a:r>
                      <a:r>
                        <a:rPr kumimoji="1" lang="en-US" altLang="ja-JP" kern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cabelo</a:t>
                      </a:r>
                      <a:endParaRPr kumimoji="1" lang="en-US" altLang="ja-JP" kern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15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7" y="2979163"/>
            <a:ext cx="1943100" cy="23526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16" y="2979163"/>
            <a:ext cx="2006646" cy="21621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632" y="2986958"/>
            <a:ext cx="2047875" cy="22383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813" y="3294834"/>
            <a:ext cx="1996168" cy="18262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895" y="2549226"/>
            <a:ext cx="1668276" cy="11101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0268" y="4342249"/>
            <a:ext cx="1286992" cy="9192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0108" y="3448650"/>
            <a:ext cx="1407443" cy="93658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9695465" y="2534303"/>
            <a:ext cx="1549911" cy="1086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60072" y="5420786"/>
            <a:ext cx="7450282" cy="1080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おしゃれ目的の毛染め、パーマも禁止しています</a:t>
            </a:r>
            <a:endParaRPr lang="pt-BR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   É proibido tingir cabelos ou fazer permanente. 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DFFF6F52-47C2-4D61-B2B0-31D6DFB5AC26}"/>
              </a:ext>
            </a:extLst>
          </p:cNvPr>
          <p:cNvSpPr/>
          <p:nvPr/>
        </p:nvSpPr>
        <p:spPr>
          <a:xfrm>
            <a:off x="995797" y="2156174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1FA3DF7A-7098-4ADE-B923-10AE0A1557B3}"/>
              </a:ext>
            </a:extLst>
          </p:cNvPr>
          <p:cNvSpPr/>
          <p:nvPr/>
        </p:nvSpPr>
        <p:spPr>
          <a:xfrm>
            <a:off x="3076387" y="2184319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6AE0F61A-3252-42B3-A0A8-8A51797AC555}"/>
              </a:ext>
            </a:extLst>
          </p:cNvPr>
          <p:cNvSpPr/>
          <p:nvPr/>
        </p:nvSpPr>
        <p:spPr>
          <a:xfrm>
            <a:off x="5322014" y="2091306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乗算記号 16">
            <a:extLst>
              <a:ext uri="{FF2B5EF4-FFF2-40B4-BE49-F238E27FC236}">
                <a16:creationId xmlns:a16="http://schemas.microsoft.com/office/drawing/2014/main" id="{C0603370-A6C8-4995-BC14-F4E91125CFCB}"/>
              </a:ext>
            </a:extLst>
          </p:cNvPr>
          <p:cNvSpPr/>
          <p:nvPr/>
        </p:nvSpPr>
        <p:spPr>
          <a:xfrm>
            <a:off x="7390102" y="2156173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BA9DA765-2661-488E-929D-78FB4D8284F9}"/>
              </a:ext>
            </a:extLst>
          </p:cNvPr>
          <p:cNvSpPr/>
          <p:nvPr/>
        </p:nvSpPr>
        <p:spPr>
          <a:xfrm>
            <a:off x="9461184" y="3491817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記号 18">
            <a:extLst>
              <a:ext uri="{FF2B5EF4-FFF2-40B4-BE49-F238E27FC236}">
                <a16:creationId xmlns:a16="http://schemas.microsoft.com/office/drawing/2014/main" id="{060CF7BD-E02B-43D4-950C-B2370E1CF351}"/>
              </a:ext>
            </a:extLst>
          </p:cNvPr>
          <p:cNvSpPr/>
          <p:nvPr/>
        </p:nvSpPr>
        <p:spPr>
          <a:xfrm>
            <a:off x="10821832" y="4247724"/>
            <a:ext cx="881147" cy="1038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63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444C57-0DE9-4483-97D2-358E46A448A0}"/>
              </a:ext>
            </a:extLst>
          </p:cNvPr>
          <p:cNvSpPr/>
          <p:nvPr/>
        </p:nvSpPr>
        <p:spPr>
          <a:xfrm>
            <a:off x="290945" y="114301"/>
            <a:ext cx="8562109" cy="69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b="1" dirty="0">
                <a:solidFill>
                  <a:srgbClr val="000000"/>
                </a:solidFill>
                <a:latin typeface="ＭＳ 明朝" panose="02020609040205080304" pitchFamily="17" charset="-128"/>
                <a:ea typeface="Arial" panose="020B0604020202020204" pitchFamily="34" charset="0"/>
                <a:cs typeface="ＭＳ 明朝" panose="02020609040205080304" pitchFamily="17" charset="-128"/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Providenciar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antes de </a:t>
            </a:r>
            <a:r>
              <a:rPr lang="en-US" altLang="ja-JP" sz="2000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ingressar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na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escola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1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入学前に準備するもの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preços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abaixo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são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apenas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um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referencial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)</a:t>
            </a: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【資料】入学前に各自で準備しておくもの（値段はおよその目安です）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951FCCB-A32C-49D2-9008-24AE013DEAA2}"/>
              </a:ext>
            </a:extLst>
          </p:cNvPr>
          <p:cNvSpPr/>
          <p:nvPr/>
        </p:nvSpPr>
        <p:spPr>
          <a:xfrm>
            <a:off x="2570018" y="770536"/>
            <a:ext cx="8562108" cy="2974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spcAft>
                <a:spcPts val="0"/>
              </a:spcAft>
              <a:tabLst>
                <a:tab pos="3338195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1. Mochila (TOBU BAG)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pt-B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               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-</a:t>
            </a:r>
            <a:r>
              <a:rPr lang="pt-B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cerca de ¥ 10.000</a:t>
            </a:r>
            <a:r>
              <a:rPr lang="pt-B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4000"/>
              </a:lnSpc>
              <a:spcAft>
                <a:spcPts val="0"/>
              </a:spcAft>
              <a:tabLst>
                <a:tab pos="336169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2. Sapatilha esportiva (cor da série: amarela)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         - cerca de ¥ 3.500</a:t>
            </a:r>
            <a:endParaRPr lang="pt-BR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4000"/>
              </a:lnSpc>
              <a:spcAft>
                <a:spcPts val="0"/>
              </a:spcAft>
              <a:tabLst>
                <a:tab pos="336169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3. Sacola para sapatilha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                                             -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cerca de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¥ 400</a:t>
            </a:r>
            <a:endParaRPr lang="pt-BR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4000"/>
              </a:lnSpc>
              <a:spcAft>
                <a:spcPts val="0"/>
              </a:spcAft>
              <a:tabLst>
                <a:tab pos="3361690" algn="l"/>
              </a:tabLs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4. Sapatilha (cor da série: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amarela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)                                             - ¥ 2.200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4000"/>
              </a:lnSpc>
              <a:spcAft>
                <a:spcPts val="0"/>
              </a:spcAf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5. Tênis esportivo (qualquer cor, modelo adequado para as aulas e BUKATSU) </a:t>
            </a:r>
          </a:p>
          <a:p>
            <a:pPr eaLnBrk="0" hangingPunct="0">
              <a:lnSpc>
                <a:spcPts val="2000"/>
              </a:lnSpc>
              <a:spcAft>
                <a:spcPts val="0"/>
              </a:spcAf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6. Uniforme de Ed.Física    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①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Bermuda (p/verão) - ¥ 3.500</a:t>
            </a:r>
            <a:endParaRPr lang="en-US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00025" eaLnBrk="0" hangingPunct="0">
              <a:lnSpc>
                <a:spcPts val="2000"/>
              </a:lnSpc>
              <a:spcAft>
                <a:spcPts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ゴシック" panose="020B0609070205080204" pitchFamily="49" charset="-128"/>
              </a:rPr>
              <a:t>       </a:t>
            </a:r>
            <a:r>
              <a:rPr lang="ja-JP" altLang="en-US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ゴシック" panose="020B0609070205080204" pitchFamily="49" charset="-128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				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②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Camiseta (p/verão) - ¥ 3.500</a:t>
            </a:r>
          </a:p>
          <a:p>
            <a:pPr indent="200025" eaLnBrk="0" hangingPunct="0">
              <a:lnSpc>
                <a:spcPts val="2000"/>
              </a:lnSpc>
              <a:spcAft>
                <a:spcPts val="0"/>
              </a:spcAft>
            </a:pP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ゴシック" panose="020B0609070205080204" pitchFamily="49" charset="-128"/>
              </a:rPr>
              <a:t>              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 				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③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Arial" panose="020B0604020202020204" pitchFamily="34" charset="0"/>
                <a:cs typeface="ＭＳ 明朝" panose="02020609040205080304" pitchFamily="17" charset="-128"/>
              </a:rPr>
              <a:t>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Agasalho manga comprida (inverno) - ¥ 6.000</a:t>
            </a:r>
            <a:endParaRPr lang="en-US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00025" eaLnBrk="0" hangingPunct="0">
              <a:lnSpc>
                <a:spcPts val="2000"/>
              </a:lnSpc>
              <a:spcAft>
                <a:spcPts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ゴシック" panose="020B0609070205080204" pitchFamily="49" charset="-128"/>
              </a:rPr>
              <a:t>         				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④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Arial" panose="020B0604020202020204" pitchFamily="34" charset="0"/>
                <a:cs typeface="ＭＳ 明朝" panose="02020609040205080304" pitchFamily="17" charset="-128"/>
              </a:rPr>
              <a:t>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Calça de agasalho (inverno) - ¥ 5.000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44450" eaLnBrk="0" hangingPunct="0">
              <a:spcAft>
                <a:spcPts val="0"/>
              </a:spcAft>
            </a:pPr>
            <a:endParaRPr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39B8556-1E43-4292-90A8-4783CFE66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00612"/>
              </p:ext>
            </p:extLst>
          </p:nvPr>
        </p:nvGraphicFramePr>
        <p:xfrm>
          <a:off x="488373" y="3499325"/>
          <a:ext cx="11044217" cy="324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217">
                  <a:extLst>
                    <a:ext uri="{9D8B030D-6E8A-4147-A177-3AD203B41FA5}">
                      <a16:colId xmlns:a16="http://schemas.microsoft.com/office/drawing/2014/main" val="1213038519"/>
                    </a:ext>
                  </a:extLst>
                </a:gridCol>
              </a:tblGrid>
              <a:tr h="3244373">
                <a:tc>
                  <a:txBody>
                    <a:bodyPr/>
                    <a:lstStyle/>
                    <a:p>
                      <a:pPr marL="32385" algn="just" fontAlgn="auto">
                        <a:spcAft>
                          <a:spcPts val="0"/>
                        </a:spcAft>
                      </a:pPr>
                      <a:r>
                        <a:rPr lang="pt-PT" sz="400" kern="100" dirty="0">
                          <a:effectLst/>
                        </a:rPr>
                        <a:t> </a:t>
                      </a:r>
                      <a:endParaRPr lang="ja-JP" sz="1100" kern="100" dirty="0">
                        <a:effectLst/>
                      </a:endParaRPr>
                    </a:p>
                    <a:p>
                      <a:pPr marL="32385" algn="just" fontAlgn="auto">
                        <a:spcAft>
                          <a:spcPts val="0"/>
                        </a:spcAft>
                      </a:pPr>
                      <a:r>
                        <a:rPr lang="pt-BR" sz="1800" b="1" u="sng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Uniforme social e de Ed. </a:t>
                      </a:r>
                      <a:r>
                        <a:rPr lang="en-US" sz="1800" b="1" u="sng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Física</a:t>
                      </a:r>
                      <a:r>
                        <a:rPr lang="ja-JP" sz="7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＜制服・体操服全般＞</a:t>
                      </a:r>
                      <a:endParaRPr lang="ja-JP" sz="11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algn="just" fontAlgn="auto">
                        <a:spcAft>
                          <a:spcPts val="0"/>
                        </a:spcAft>
                      </a:pPr>
                      <a:r>
                        <a:rPr lang="pt-BR" sz="14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</a:t>
                      </a:r>
                      <a:r>
                        <a:rPr lang="pt-BR" sz="16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No bairro escolar </a:t>
                      </a:r>
                      <a:r>
                        <a:rPr lang="ja-JP" sz="11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校区内</a:t>
                      </a:r>
                      <a:r>
                        <a:rPr lang="pt-BR" sz="11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: </a:t>
                      </a:r>
                      <a:endParaRPr lang="ja-JP" sz="1100" b="1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marR="0" lvl="0" indent="1270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　♥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UEMURA </a:t>
                      </a:r>
                      <a:r>
                        <a:rPr lang="en-US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yôhin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ten</a:t>
                      </a:r>
                      <a:r>
                        <a:rPr 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ウエムラ洋品店</a:t>
                      </a:r>
                      <a:r>
                        <a:rPr 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　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</a:t>
                      </a:r>
                      <a:r>
                        <a:rPr 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◈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IBUKIYA Miyuki ten</a:t>
                      </a:r>
                      <a:r>
                        <a:rPr 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イブキヤ幸店</a:t>
                      </a:r>
                      <a:r>
                        <a:rPr 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　</a:t>
                      </a:r>
                      <a:r>
                        <a:rPr lang="ja-JP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◈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MISUZU </a:t>
                      </a:r>
                      <a:r>
                        <a:rPr lang="en-US" altLang="ja-JP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Satô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-ten  </a:t>
                      </a:r>
                      <a:r>
                        <a:rPr lang="en-US" alt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MISUZU</a:t>
                      </a:r>
                      <a:r>
                        <a:rPr lang="ja-JP" alt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佐藤店</a:t>
                      </a:r>
                      <a:r>
                        <a:rPr lang="en-US" alt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endParaRPr lang="ja-JP" altLang="ja-JP" sz="18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indent="127635" algn="just" fontAlgn="auto">
                        <a:spcAft>
                          <a:spcPts val="0"/>
                        </a:spcAft>
                      </a:pPr>
                      <a:r>
                        <a:rPr lang="pt-BR" sz="16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Fora do bairro escolar</a:t>
                      </a:r>
                      <a:r>
                        <a:rPr 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校区外</a:t>
                      </a:r>
                      <a:r>
                        <a:rPr 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　</a:t>
                      </a:r>
                      <a:r>
                        <a:rPr lang="pt-BR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</a:t>
                      </a:r>
                      <a:r>
                        <a:rPr lang="ja-JP" sz="14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◈</a:t>
                      </a:r>
                      <a:r>
                        <a:rPr lang="pt-BR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PLAZA A Toyohashi-ten (Muro) 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プラザ</a:t>
                      </a:r>
                      <a:r>
                        <a:rPr lang="pt-BR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豊橋店（牟呂）</a:t>
                      </a:r>
                      <a:endParaRPr lang="pt-BR" altLang="ja-JP" sz="10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indent="127635" algn="just" fontAlgn="auto">
                        <a:spcAft>
                          <a:spcPts val="0"/>
                        </a:spcAft>
                      </a:pPr>
                      <a:r>
                        <a:rPr lang="pt-BR" alt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                                                                        </a:t>
                      </a:r>
                      <a:r>
                        <a:rPr lang="ja-JP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◈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PLAZA A Iwata-ten (Naka-Iwata: MARUTOMI) </a:t>
                      </a:r>
                      <a:r>
                        <a:rPr lang="ja-JP" alt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プラザ</a:t>
                      </a:r>
                      <a:r>
                        <a:rPr lang="en-US" alt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</a:t>
                      </a:r>
                      <a:r>
                        <a:rPr lang="ja-JP" alt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岩田店（中岩田：丸富商会）</a:t>
                      </a:r>
                      <a:endParaRPr lang="ja-JP" altLang="ja-JP" sz="11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indent="254000" algn="just" fontAlgn="auto"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                                     </a:t>
                      </a:r>
                      <a:r>
                        <a:rPr 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◈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PLAZA A Forest-ten</a:t>
                      </a:r>
                      <a:r>
                        <a:rPr lang="ja-JP" sz="105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プラザ</a:t>
                      </a:r>
                      <a:r>
                        <a:rPr lang="en-US" sz="105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向山フォレスタ店　</a:t>
                      </a:r>
                      <a:r>
                        <a:rPr lang="en-US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</a:t>
                      </a:r>
                    </a:p>
                    <a:p>
                      <a:pPr marL="32385" indent="254000" algn="just" fontAlgn="auto">
                        <a:spcAft>
                          <a:spcPts val="0"/>
                        </a:spcAft>
                      </a:pPr>
                      <a:r>
                        <a:rPr lang="pt-BR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                                     </a:t>
                      </a:r>
                      <a:r>
                        <a:rPr lang="ja-JP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♥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AEON (Minami JUSCO)</a:t>
                      </a:r>
                      <a:r>
                        <a:rPr lang="ja-JP" alt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イオン（南ジャス） </a:t>
                      </a:r>
                      <a:r>
                        <a:rPr 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♠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KISHIMA (</a:t>
                      </a:r>
                      <a:r>
                        <a:rPr lang="en-US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Kawara-machi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)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木島（瓦町）</a:t>
                      </a:r>
                      <a:endParaRPr lang="pt-BR" altLang="ja-JP" sz="10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indent="254000" algn="just" fontAlgn="auto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alt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                                                                    </a:t>
                      </a:r>
                      <a:r>
                        <a:rPr lang="ja-JP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♠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APITA </a:t>
                      </a:r>
                      <a:r>
                        <a:rPr lang="en-US" altLang="ja-JP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Mukaiyama</a:t>
                      </a:r>
                      <a:r>
                        <a:rPr lang="en-US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-ten</a:t>
                      </a:r>
                      <a:r>
                        <a:rPr lang="ja-JP" altLang="ja-JP" sz="11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アピタ向山店</a:t>
                      </a:r>
                      <a:r>
                        <a:rPr lang="pt-BR" altLang="ja-JP" sz="11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</a:t>
                      </a:r>
                      <a:r>
                        <a:rPr lang="en-US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♠</a:t>
                      </a:r>
                      <a:r>
                        <a:rPr lang="pt-BR" altLang="ja-JP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HIRO </a:t>
                      </a:r>
                      <a:r>
                        <a:rPr lang="en-US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yôsaiten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(Asahi-</a:t>
                      </a:r>
                      <a:r>
                        <a:rPr lang="en-US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cho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)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ヒロ洋裁店（旭町）</a:t>
                      </a:r>
                      <a:endParaRPr lang="ja-JP" sz="1100" kern="100" baseline="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</a:endParaRPr>
                    </a:p>
                    <a:p>
                      <a:pPr marL="32385" algn="just" fontAlgn="auto">
                        <a:spcAft>
                          <a:spcPts val="0"/>
                        </a:spcAft>
                      </a:pPr>
                      <a:r>
                        <a:rPr lang="en-US" sz="1800" b="1" u="sng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Só</a:t>
                      </a:r>
                      <a:r>
                        <a:rPr lang="en-US" sz="1800" b="1" u="sng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US" sz="1800" b="1" u="sng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uniforme</a:t>
                      </a:r>
                      <a:r>
                        <a:rPr lang="en-US" sz="1800" b="1" u="sng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de Ed. </a:t>
                      </a:r>
                      <a:r>
                        <a:rPr lang="en-US" sz="1800" b="1" u="sng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Física</a:t>
                      </a:r>
                      <a:r>
                        <a:rPr lang="ja-JP" sz="12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＜体操服等のみ＞</a:t>
                      </a:r>
                    </a:p>
                    <a:p>
                      <a:pPr marL="32385" indent="127635" algn="just" fontAlgn="auto">
                        <a:spcAft>
                          <a:spcPts val="0"/>
                        </a:spcAft>
                      </a:pPr>
                      <a:r>
                        <a:rPr lang="en-US" sz="16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Fora do </a:t>
                      </a:r>
                      <a:r>
                        <a:rPr lang="en-US" sz="1600" b="1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bairro</a:t>
                      </a:r>
                      <a:r>
                        <a:rPr lang="en-US" sz="1600" b="1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escolar</a:t>
                      </a:r>
                      <a:r>
                        <a:rPr lang="ja-JP" sz="7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校区外　</a:t>
                      </a:r>
                      <a:r>
                        <a:rPr lang="pt-BR" altLang="ja-JP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IBUKIYA </a:t>
                      </a:r>
                      <a:r>
                        <a:rPr lang="en-US" sz="1800" kern="100" baseline="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Uo-machi</a:t>
                      </a:r>
                      <a:r>
                        <a:rPr lang="en-US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ten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イブキヤ魚町店　</a:t>
                      </a:r>
                      <a:r>
                        <a:rPr lang="en-US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</a:t>
                      </a:r>
                      <a:r>
                        <a:rPr lang="pt-BR" sz="18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SHÔJIKIYA (Koike-cho)</a:t>
                      </a:r>
                      <a:r>
                        <a:rPr lang="pt-BR" sz="16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ja-JP" sz="1000" kern="100" baseline="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正直屋（小池町）</a:t>
                      </a:r>
                      <a:endParaRPr lang="ja-JP" sz="1100" kern="1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225403029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5C3777-E7BD-4288-90F1-8A3DE745706C}"/>
              </a:ext>
            </a:extLst>
          </p:cNvPr>
          <p:cNvSpPr txBox="1"/>
          <p:nvPr/>
        </p:nvSpPr>
        <p:spPr>
          <a:xfrm>
            <a:off x="810491" y="1101436"/>
            <a:ext cx="18391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com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um para meninos e meninas: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492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9807388" y="89645"/>
            <a:ext cx="21737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自転車通学ついて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EF1C19-2977-47C2-B1EA-B37EA08F123C}"/>
              </a:ext>
            </a:extLst>
          </p:cNvPr>
          <p:cNvSpPr/>
          <p:nvPr/>
        </p:nvSpPr>
        <p:spPr>
          <a:xfrm>
            <a:off x="863509" y="89645"/>
            <a:ext cx="925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400" dirty="0">
                <a:solidFill>
                  <a:srgbClr val="000000"/>
                </a:solidFill>
                <a:latin typeface="Arial Black" panose="020B0A040201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V - </a:t>
            </a:r>
            <a:r>
              <a:rPr lang="pt-PT" altLang="ja-JP" sz="2400" dirty="0">
                <a:solidFill>
                  <a:srgbClr val="000000"/>
                </a:solidFill>
                <a:latin typeface="Arial Black" panose="020B0A040201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Uso de biciclet</a:t>
            </a:r>
            <a:r>
              <a:rPr lang="pt-BR" altLang="ja-JP" sz="2400" dirty="0">
                <a:solidFill>
                  <a:srgbClr val="000000"/>
                </a:solidFill>
                <a:latin typeface="Arial Black" panose="020B0A040201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 e Materiais necessários até ingressar na escola</a:t>
            </a:r>
            <a:endParaRPr lang="ja-JP" altLang="ja-JP" sz="24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E6E58F-8094-40BB-B1A2-18CC7B71FEC1}"/>
              </a:ext>
            </a:extLst>
          </p:cNvPr>
          <p:cNvSpPr/>
          <p:nvPr/>
        </p:nvSpPr>
        <p:spPr>
          <a:xfrm>
            <a:off x="863509" y="1202887"/>
            <a:ext cx="9640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32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Uso de bicicleta para ida e volta da escola </a:t>
            </a:r>
          </a:p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(precisa ter autorização)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 自転車通学について（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cs typeface="ＭＳ Ｐゴシック" panose="020B0600070205080204" pitchFamily="50" charset="-128"/>
              </a:rPr>
              <a:t>許可制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です）</a:t>
            </a:r>
            <a:endParaRPr lang="ja-JP" altLang="ja-JP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5E5B229-57CB-4869-80CD-7EB7301B997B}"/>
              </a:ext>
            </a:extLst>
          </p:cNvPr>
          <p:cNvSpPr/>
          <p:nvPr/>
        </p:nvSpPr>
        <p:spPr>
          <a:xfrm>
            <a:off x="1117486" y="2658840"/>
            <a:ext cx="9776782" cy="344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15000"/>
              </a:lnSpc>
              <a:spcAft>
                <a:spcPts val="0"/>
              </a:spcAft>
              <a:tabLst>
                <a:tab pos="2437130" algn="l"/>
              </a:tabLst>
            </a:pPr>
            <a:r>
              <a:rPr lang="ja-JP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・佐藤四丁目</a:t>
            </a:r>
            <a:r>
              <a:rPr lang="en-US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            				</a:t>
            </a: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SATÔ 4 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chome</a:t>
            </a:r>
            <a:endParaRPr lang="en-US" altLang="ja-JP" sz="2400" b="1" kern="0" dirty="0">
              <a:solidFill>
                <a:schemeClr val="tx1"/>
              </a:solidFill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  <a:tabLst>
                <a:tab pos="2437130" algn="l"/>
              </a:tabLst>
            </a:pPr>
            <a:r>
              <a:rPr lang="ja-JP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・佐藤五丁目</a:t>
            </a:r>
            <a:r>
              <a:rPr lang="en-US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            				</a:t>
            </a: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SATÔ 5 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chome</a:t>
            </a:r>
            <a:endParaRPr lang="en-US" altLang="ja-JP" sz="2400" b="1" kern="0" dirty="0">
              <a:solidFill>
                <a:schemeClr val="tx1"/>
              </a:solidFill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  <a:tabLst>
                <a:tab pos="2437130" algn="l"/>
              </a:tabLst>
            </a:pPr>
            <a:r>
              <a:rPr lang="ja-JP" altLang="ja-JP" sz="20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・</a:t>
            </a:r>
            <a:r>
              <a:rPr lang="ja-JP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佐藤二丁目の一部</a:t>
            </a:r>
            <a:r>
              <a:rPr lang="en-US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     			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parte</a:t>
            </a: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do SATÔ 2 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chome</a:t>
            </a:r>
            <a:endParaRPr lang="en-US" altLang="ja-JP" sz="2400" b="1" kern="0" dirty="0">
              <a:solidFill>
                <a:schemeClr val="tx1"/>
              </a:solidFill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tabLst>
                <a:tab pos="2437130" algn="l"/>
              </a:tabLst>
            </a:pPr>
            <a:r>
              <a:rPr lang="ja-JP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・東幸町長山の一部と東明の一部</a:t>
            </a:r>
            <a:r>
              <a:rPr lang="pt-BR" altLang="ja-JP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	</a:t>
            </a:r>
          </a:p>
          <a:p>
            <a:pPr eaLnBrk="0" hangingPunct="0">
              <a:lnSpc>
                <a:spcPct val="115000"/>
              </a:lnSpc>
              <a:tabLst>
                <a:tab pos="2437130" algn="l"/>
              </a:tabLst>
            </a:pP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	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parte</a:t>
            </a: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do HIGASHI MIYUKI-</a:t>
            </a:r>
            <a:r>
              <a:rPr lang="en-US" altLang="ja-JP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cho</a:t>
            </a: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NAGAYAMA </a:t>
            </a:r>
          </a:p>
          <a:p>
            <a:pPr eaLnBrk="0" hangingPunct="0">
              <a:lnSpc>
                <a:spcPct val="115000"/>
              </a:lnSpc>
              <a:tabLst>
                <a:tab pos="2437130" algn="l"/>
              </a:tabLst>
            </a:pPr>
            <a:r>
              <a:rPr lang="en-US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	</a:t>
            </a:r>
            <a:r>
              <a:rPr lang="pt-BR" altLang="ja-JP" sz="2400" b="1" kern="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parte do HIGASHI MIYUKI-cho TOUMEI</a:t>
            </a:r>
            <a:endParaRPr lang="ja-JP" altLang="ja-JP" sz="2800" b="1" kern="0" dirty="0">
              <a:solidFill>
                <a:schemeClr val="tx1"/>
              </a:solidFill>
              <a:latin typeface="Arial" panose="020B0604020202020204" pitchFamily="34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62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429643F-0199-477F-A1E5-EF620DAE5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4" t="26609" r="27500" b="13219"/>
          <a:stretch/>
        </p:blipFill>
        <p:spPr>
          <a:xfrm>
            <a:off x="1942271" y="354308"/>
            <a:ext cx="8307457" cy="62005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162FB1-BD83-4F3E-A0B9-7A00D57B8879}"/>
              </a:ext>
            </a:extLst>
          </p:cNvPr>
          <p:cNvSpPr/>
          <p:nvPr/>
        </p:nvSpPr>
        <p:spPr>
          <a:xfrm>
            <a:off x="102596" y="147785"/>
            <a:ext cx="2557477" cy="4130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通学路について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FE3227D-9877-42F5-82C5-0893D5BEF272}"/>
              </a:ext>
            </a:extLst>
          </p:cNvPr>
          <p:cNvSpPr/>
          <p:nvPr/>
        </p:nvSpPr>
        <p:spPr>
          <a:xfrm>
            <a:off x="7490585" y="303191"/>
            <a:ext cx="1484243" cy="11926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5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324231" y="146190"/>
            <a:ext cx="171238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欠席について</a:t>
            </a:r>
            <a:endParaRPr lang="en-US" altLang="ja-JP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3" y="768182"/>
            <a:ext cx="10778303" cy="754266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809182" y="787143"/>
            <a:ext cx="10800607" cy="2146711"/>
            <a:chOff x="-14058" y="300151"/>
            <a:chExt cx="11612805" cy="2146711"/>
          </a:xfrm>
        </p:grpSpPr>
        <p:sp>
          <p:nvSpPr>
            <p:cNvPr id="5" name="正方形/長方形 4"/>
            <p:cNvSpPr/>
            <p:nvPr/>
          </p:nvSpPr>
          <p:spPr>
            <a:xfrm>
              <a:off x="87900" y="1061867"/>
              <a:ext cx="11510847" cy="13849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2800" dirty="0"/>
                <a:t>○年○組　名前○○○○　　　</a:t>
              </a:r>
              <a:endParaRPr lang="en-US" altLang="ja-JP" sz="2800" dirty="0"/>
            </a:p>
            <a:p>
              <a:pPr fontAlgn="base"/>
              <a:r>
                <a:rPr lang="ja-JP" altLang="en-US" sz="1400" dirty="0"/>
                <a:t>■欠席します、休みます</a:t>
              </a:r>
              <a:r>
                <a:rPr lang="ja-JP" altLang="en-US" sz="2800" dirty="0"/>
                <a:t>　</a:t>
              </a:r>
              <a:r>
                <a:rPr lang="en-US" altLang="ja-JP" sz="2800" dirty="0" err="1"/>
                <a:t>kesseki</a:t>
              </a:r>
              <a:r>
                <a:rPr lang="ja-JP" altLang="en-US" sz="2800" dirty="0"/>
                <a:t>　</a:t>
              </a:r>
              <a:r>
                <a:rPr lang="en-US" altLang="ja-JP" sz="2800" dirty="0" err="1"/>
                <a:t>simasu</a:t>
              </a:r>
              <a:r>
                <a:rPr lang="en-US" altLang="ja-JP" sz="2800" dirty="0"/>
                <a:t>  /</a:t>
              </a:r>
              <a:r>
                <a:rPr lang="en-US" altLang="ja-JP" sz="2800" dirty="0" err="1"/>
                <a:t>yasumi</a:t>
              </a:r>
              <a:r>
                <a:rPr lang="ja-JP" altLang="en-US" sz="2800" dirty="0"/>
                <a:t>　</a:t>
              </a:r>
              <a:r>
                <a:rPr lang="en-US" altLang="ja-JP" sz="2800" dirty="0" err="1"/>
                <a:t>masu</a:t>
              </a:r>
              <a:endParaRPr lang="en-US" altLang="ja-JP" sz="2800" dirty="0"/>
            </a:p>
            <a:p>
              <a:pPr fontAlgn="base"/>
              <a:r>
                <a:rPr lang="ja-JP" altLang="en-US" sz="1400" dirty="0"/>
                <a:t>■遅刻します</a:t>
              </a:r>
              <a:r>
                <a:rPr lang="ja-JP" altLang="en-US" sz="2800" dirty="0"/>
                <a:t>　</a:t>
              </a:r>
              <a:r>
                <a:rPr lang="en-US" altLang="ja-JP" sz="2800" dirty="0" err="1"/>
                <a:t>chikoku</a:t>
              </a:r>
              <a:r>
                <a:rPr lang="en-US" altLang="ja-JP" sz="2800" dirty="0"/>
                <a:t> </a:t>
              </a:r>
              <a:r>
                <a:rPr lang="en-US" altLang="ja-JP" sz="2800" dirty="0" err="1"/>
                <a:t>simasu</a:t>
              </a:r>
              <a:endParaRPr lang="en-US" altLang="ja-JP" sz="28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29926" y="300151"/>
              <a:ext cx="6703680" cy="390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-14058" y="671723"/>
              <a:ext cx="6703680" cy="390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829" y="1676544"/>
            <a:ext cx="1151588" cy="11515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13" y="1750185"/>
            <a:ext cx="1004306" cy="100430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279374" y="176273"/>
            <a:ext cx="9857838" cy="455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lang="ja-JP" altLang="en-US" sz="2000" dirty="0">
                <a:solidFill>
                  <a:schemeClr val="tx1"/>
                </a:solidFill>
              </a:rPr>
              <a:t>欠席・遅刻の連絡は保護者の方が「</a:t>
            </a:r>
            <a:r>
              <a:rPr lang="ja-JP" altLang="en-US" sz="2000">
                <a:solidFill>
                  <a:schemeClr val="tx1"/>
                </a:solidFill>
              </a:rPr>
              <a:t>デンタツくん」に</a:t>
            </a:r>
            <a:r>
              <a:rPr lang="en-US" altLang="ja-JP" sz="2000">
                <a:solidFill>
                  <a:schemeClr val="tx1"/>
                </a:solidFill>
              </a:rPr>
              <a:t>7</a:t>
            </a:r>
            <a:r>
              <a:rPr lang="ja-JP" altLang="en-US" sz="2000" dirty="0">
                <a:solidFill>
                  <a:schemeClr val="tx1"/>
                </a:solidFill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</a:rPr>
              <a:t>40</a:t>
            </a:r>
            <a:r>
              <a:rPr lang="ja-JP" altLang="en-US" sz="2000" dirty="0">
                <a:solidFill>
                  <a:schemeClr val="tx1"/>
                </a:solidFill>
              </a:rPr>
              <a:t>～</a:t>
            </a:r>
            <a:r>
              <a:rPr lang="en-US" altLang="ja-JP" sz="2000" dirty="0">
                <a:solidFill>
                  <a:schemeClr val="tx1"/>
                </a:solidFill>
              </a:rPr>
              <a:t>8</a:t>
            </a:r>
            <a:r>
              <a:rPr lang="ja-JP" altLang="en-US" sz="2000" dirty="0">
                <a:solidFill>
                  <a:schemeClr val="tx1"/>
                </a:solidFill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</a:rPr>
              <a:t>00</a:t>
            </a:r>
            <a:r>
              <a:rPr lang="ja-JP" altLang="en-US" sz="2000" dirty="0">
                <a:solidFill>
                  <a:schemeClr val="tx1"/>
                </a:solidFill>
              </a:rPr>
              <a:t>にお願いします。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9962" y="2962334"/>
            <a:ext cx="8437419" cy="685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r>
              <a:rPr lang="pt-BR" altLang="ja-JP" sz="2000" dirty="0">
                <a:solidFill>
                  <a:schemeClr val="tx1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Informe série, classe, nome do aluno, motivo de precisar faltar.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学年、組、名前、欠席理由を伝えて下さい。</a:t>
            </a:r>
            <a:endParaRPr lang="en-US" altLang="ja-JP" sz="14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26024" y="3425593"/>
            <a:ext cx="11711188" cy="3151170"/>
            <a:chOff x="319574" y="3291101"/>
            <a:chExt cx="11711188" cy="31511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574" y="3721767"/>
              <a:ext cx="11183765" cy="1929219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1689" y="5244802"/>
              <a:ext cx="1360914" cy="1185129"/>
            </a:xfrm>
            <a:prstGeom prst="rect">
              <a:avLst/>
            </a:prstGeom>
          </p:spPr>
        </p:pic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10057857" y="3291101"/>
              <a:ext cx="1972905" cy="3939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/>
              <a:r>
                <a:rPr lang="ja-JP" altLang="en-US" sz="1400" dirty="0"/>
                <a:t>体調不良で</a:t>
              </a:r>
              <a:r>
                <a:rPr lang="ja-JP" altLang="en-US" sz="1400" dirty="0">
                  <a:solidFill>
                    <a:srgbClr val="FF0000"/>
                  </a:solidFill>
                </a:rPr>
                <a:t>早退</a:t>
              </a:r>
              <a:r>
                <a:rPr lang="ja-JP" altLang="en-US" sz="1400" dirty="0"/>
                <a:t>する時</a:t>
              </a: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46287" y="5283552"/>
              <a:ext cx="1396046" cy="1158718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7197712" y="4074900"/>
              <a:ext cx="4283568" cy="390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58568" y="5650959"/>
              <a:ext cx="8187811" cy="7913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r>
                <a:rPr lang="pt-BR" altLang="ja-JP" sz="20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rPr>
                <a:t>Quando o aluno precisar sair mais cedo, a escola vai telefonar pedindo para os pais vir buscar. </a:t>
              </a:r>
              <a:r>
                <a:rPr lang="ja-JP" altLang="en-US" sz="1400" dirty="0">
                  <a:solidFill>
                    <a:schemeClr val="tx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早退する場合は、連絡しますのでお迎えに来てください。</a:t>
              </a:r>
              <a:endParaRPr lang="en-US" altLang="ja-JP" sz="14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65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1017359" y="652706"/>
            <a:ext cx="8864395" cy="5315226"/>
            <a:chOff x="1017359" y="652706"/>
            <a:chExt cx="8864395" cy="531522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2487" y="652706"/>
              <a:ext cx="7381537" cy="531522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359" y="4135582"/>
              <a:ext cx="1736232" cy="976630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 rot="21421474">
              <a:off x="5974773" y="3688773"/>
              <a:ext cx="55071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 rot="21285330">
              <a:off x="5913243" y="1794163"/>
              <a:ext cx="55071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 rot="21421474" flipV="1">
              <a:off x="3854145" y="3794981"/>
              <a:ext cx="23990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988136" y="2265217"/>
              <a:ext cx="893618" cy="12884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クックマート</a:t>
              </a:r>
            </a:p>
          </p:txBody>
        </p:sp>
      </p:grpSp>
      <p:sp>
        <p:nvSpPr>
          <p:cNvPr id="27" name="角丸四角形 26"/>
          <p:cNvSpPr/>
          <p:nvPr/>
        </p:nvSpPr>
        <p:spPr>
          <a:xfrm rot="21289406">
            <a:off x="6219241" y="1673572"/>
            <a:ext cx="301812" cy="130099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 rot="21289406">
            <a:off x="6582857" y="1636031"/>
            <a:ext cx="301812" cy="130099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21289406">
            <a:off x="6925691" y="1602061"/>
            <a:ext cx="301812" cy="130099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76060" y="230913"/>
            <a:ext cx="6213863" cy="8497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trouxer ou vier buscar de carro:</a:t>
            </a:r>
            <a:r>
              <a:rPr lang="pt-BR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ja-JP" altLang="en-US" dirty="0"/>
              <a:t>車での送迎について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402986" y="167428"/>
            <a:ext cx="4779264" cy="3621357"/>
            <a:chOff x="6729985" y="2284402"/>
            <a:chExt cx="4779264" cy="3621357"/>
          </a:xfrm>
        </p:grpSpPr>
        <p:sp>
          <p:nvSpPr>
            <p:cNvPr id="10" name="線吹き出し 1 (枠付き) 9"/>
            <p:cNvSpPr/>
            <p:nvPr/>
          </p:nvSpPr>
          <p:spPr>
            <a:xfrm>
              <a:off x="6729985" y="2284402"/>
              <a:ext cx="4779264" cy="3621357"/>
            </a:xfrm>
            <a:prstGeom prst="borderCallout1">
              <a:avLst>
                <a:gd name="adj1" fmla="val 87928"/>
                <a:gd name="adj2" fmla="val 1134"/>
                <a:gd name="adj3" fmla="val 98809"/>
                <a:gd name="adj4" fmla="val -18906"/>
              </a:avLst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222" y="2357134"/>
              <a:ext cx="4537272" cy="3402953"/>
            </a:xfrm>
            <a:prstGeom prst="rect">
              <a:avLst/>
            </a:prstGeom>
          </p:spPr>
        </p:pic>
      </p:grpSp>
      <p:sp>
        <p:nvSpPr>
          <p:cNvPr id="2" name="正方形/長方形 1"/>
          <p:cNvSpPr/>
          <p:nvPr/>
        </p:nvSpPr>
        <p:spPr>
          <a:xfrm rot="21386674">
            <a:off x="3073653" y="3671721"/>
            <a:ext cx="5811648" cy="25748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61110" y="5283374"/>
            <a:ext cx="11035146" cy="11357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コンビニ、正門の前の通りで、</a:t>
            </a:r>
            <a:r>
              <a:rPr lang="ja-JP" altLang="en-US" dirty="0">
                <a:solidFill>
                  <a:srgbClr val="FF0000"/>
                </a:solidFill>
              </a:rPr>
              <a:t>待機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</a:t>
            </a:r>
            <a:r>
              <a:rPr lang="ja-JP" altLang="en-US" dirty="0">
                <a:solidFill>
                  <a:srgbClr val="FF0000"/>
                </a:solidFill>
              </a:rPr>
              <a:t>乗り降り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をしないでください。実際に苦情がきています。</a:t>
            </a:r>
            <a:endParaRPr lang="pt-BR" alt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pt-BR" altLang="ja-JP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use a loja de conveniência nem a rua da frente da escola</a:t>
            </a:r>
            <a:r>
              <a:rPr kumimoji="1" lang="pt-BR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kumimoji="1" lang="pt-BR" altLang="ja-JP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pare o carro para esperar o aluno, nem para entrar e sair do carro.</a:t>
            </a:r>
            <a:endParaRPr kumimoji="1" lang="ja-JP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376996" y="1181803"/>
            <a:ext cx="2471786" cy="2400657"/>
            <a:chOff x="9432988" y="3735457"/>
            <a:chExt cx="2471786" cy="2400657"/>
          </a:xfrm>
        </p:grpSpPr>
        <p:sp>
          <p:nvSpPr>
            <p:cNvPr id="12" name="禁止 11"/>
            <p:cNvSpPr/>
            <p:nvPr/>
          </p:nvSpPr>
          <p:spPr>
            <a:xfrm>
              <a:off x="9432988" y="3788785"/>
              <a:ext cx="2471786" cy="2206752"/>
            </a:xfrm>
            <a:prstGeom prst="noSmoking">
              <a:avLst>
                <a:gd name="adj" fmla="val 985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9979818" y="3735457"/>
              <a:ext cx="1552028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5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Ｐ</a:t>
              </a:r>
            </a:p>
          </p:txBody>
        </p:sp>
      </p:grpSp>
      <p:sp>
        <p:nvSpPr>
          <p:cNvPr id="24" name="禁止 11">
            <a:extLst>
              <a:ext uri="{FF2B5EF4-FFF2-40B4-BE49-F238E27FC236}">
                <a16:creationId xmlns:a16="http://schemas.microsoft.com/office/drawing/2014/main" id="{369861FE-E5E4-440F-AA76-07F8ACBBFCF5}"/>
              </a:ext>
            </a:extLst>
          </p:cNvPr>
          <p:cNvSpPr/>
          <p:nvPr/>
        </p:nvSpPr>
        <p:spPr>
          <a:xfrm>
            <a:off x="676061" y="3905006"/>
            <a:ext cx="2471786" cy="1378367"/>
          </a:xfrm>
          <a:prstGeom prst="noSmoking">
            <a:avLst>
              <a:gd name="adj" fmla="val 98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6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487" y="756613"/>
            <a:ext cx="7381537" cy="53152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" y="4135582"/>
            <a:ext cx="1736232" cy="97663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 rot="21421474">
            <a:off x="5974773" y="3688773"/>
            <a:ext cx="5507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21285330">
            <a:off x="5913243" y="1794163"/>
            <a:ext cx="5507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rot="21421474" flipV="1">
            <a:off x="3854145" y="3794981"/>
            <a:ext cx="239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6219241" y="1602061"/>
            <a:ext cx="1008262" cy="201610"/>
            <a:chOff x="6219241" y="1602061"/>
            <a:chExt cx="1008262" cy="201610"/>
          </a:xfrm>
        </p:grpSpPr>
        <p:sp>
          <p:nvSpPr>
            <p:cNvPr id="18" name="角丸四角形 17"/>
            <p:cNvSpPr/>
            <p:nvPr/>
          </p:nvSpPr>
          <p:spPr>
            <a:xfrm rot="21289406">
              <a:off x="6219241" y="1673572"/>
              <a:ext cx="301812" cy="130099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 rot="21289406">
              <a:off x="6582857" y="1636031"/>
              <a:ext cx="301812" cy="130099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 rot="21289406">
              <a:off x="6925691" y="1602061"/>
              <a:ext cx="301812" cy="130099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097706" y="1487380"/>
            <a:ext cx="8270102" cy="4586607"/>
            <a:chOff x="3097706" y="1632854"/>
            <a:chExt cx="8270102" cy="458660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097706" y="2319134"/>
              <a:ext cx="8270102" cy="3900327"/>
              <a:chOff x="109399" y="2406294"/>
              <a:chExt cx="8270102" cy="3900327"/>
            </a:xfrm>
          </p:grpSpPr>
          <p:sp>
            <p:nvSpPr>
              <p:cNvPr id="11" name="線吹き出し 1 (枠付き) 10"/>
              <p:cNvSpPr/>
              <p:nvPr/>
            </p:nvSpPr>
            <p:spPr>
              <a:xfrm>
                <a:off x="109399" y="2406294"/>
                <a:ext cx="8270102" cy="3900327"/>
              </a:xfrm>
              <a:prstGeom prst="borderCallout1">
                <a:avLst>
                  <a:gd name="adj1" fmla="val 50894"/>
                  <a:gd name="adj2" fmla="val 1389"/>
                  <a:gd name="adj3" fmla="val -12240"/>
                  <a:gd name="adj4" fmla="val 44082"/>
                </a:avLst>
              </a:pr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21" y="2462203"/>
                <a:ext cx="5070570" cy="3802928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7826" y="2462203"/>
                <a:ext cx="2841383" cy="3788510"/>
              </a:xfrm>
              <a:prstGeom prst="rect">
                <a:avLst/>
              </a:prstGeom>
            </p:spPr>
          </p:pic>
        </p:grpSp>
        <p:sp>
          <p:nvSpPr>
            <p:cNvPr id="22" name="正方形/長方形 21"/>
            <p:cNvSpPr/>
            <p:nvPr/>
          </p:nvSpPr>
          <p:spPr>
            <a:xfrm rot="21206910">
              <a:off x="5848407" y="1632854"/>
              <a:ext cx="1588623" cy="3774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675409" y="6049432"/>
            <a:ext cx="10816936" cy="705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rgbClr val="FF33CC"/>
                </a:solidFill>
              </a:rPr>
              <a:t>川沿いの道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に北門がありますので、そちらで停車して下さい。</a:t>
            </a:r>
            <a:endParaRPr kumimoji="1" lang="pt-BR" alt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pt-BR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rua do lado do rio fica o portão norte. Aguarde com carro neste local.</a:t>
            </a:r>
            <a:endParaRPr kumimoji="1" lang="ja-JP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C7602594-0B42-4CFC-B8CF-8BAC2CAD7EEF}"/>
              </a:ext>
            </a:extLst>
          </p:cNvPr>
          <p:cNvSpPr/>
          <p:nvPr/>
        </p:nvSpPr>
        <p:spPr>
          <a:xfrm>
            <a:off x="5843480" y="3942644"/>
            <a:ext cx="1621309" cy="16843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BAFF7C0-6F39-411F-BE48-A06F93CE8304}"/>
              </a:ext>
            </a:extLst>
          </p:cNvPr>
          <p:cNvSpPr/>
          <p:nvPr/>
        </p:nvSpPr>
        <p:spPr>
          <a:xfrm>
            <a:off x="1471659" y="139739"/>
            <a:ext cx="8524398" cy="5855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trouxer ou vier buscar de carro:    </a:t>
            </a:r>
            <a:r>
              <a:rPr lang="ja-JP" altLang="en-US" dirty="0"/>
              <a:t>車での送迎について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66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2169979" y="687560"/>
            <a:ext cx="9321596" cy="5315226"/>
            <a:chOff x="1017359" y="652706"/>
            <a:chExt cx="9321596" cy="531522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/>
            <a:srcRect r="-13479"/>
            <a:stretch/>
          </p:blipFill>
          <p:spPr>
            <a:xfrm>
              <a:off x="1962487" y="652706"/>
              <a:ext cx="8376468" cy="531522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359" y="4135582"/>
              <a:ext cx="1736232" cy="976630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 rot="21421474">
              <a:off x="5974773" y="3688773"/>
              <a:ext cx="55071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 rot="21285330">
              <a:off x="5913243" y="1794163"/>
              <a:ext cx="55071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 rot="21421474" flipV="1">
              <a:off x="3854145" y="3794981"/>
              <a:ext cx="23990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988135" y="2255243"/>
              <a:ext cx="1025610" cy="12984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/>
                <a:t>クックマート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第２</a:t>
              </a:r>
              <a:r>
                <a:rPr kumimoji="1" lang="en-US" altLang="ja-JP" sz="1600" dirty="0"/>
                <a:t>P</a:t>
              </a: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02596" y="147785"/>
            <a:ext cx="9373913" cy="4122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BR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Estacionamento em dias de evento:</a:t>
            </a:r>
            <a:r>
              <a:rPr kumimoji="1" lang="pt-BR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dirty="0"/>
              <a:t>行事での駐車について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059102" y="5318340"/>
            <a:ext cx="10432473" cy="10734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dirty="0">
                <a:solidFill>
                  <a:srgbClr val="FF33CC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グラウンドに駐車できる時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は、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正門から入り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係の指示に従ってください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pt-BR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for permitido estacionar no campo, um funcionário estará orientando no portão de entrada principal.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 rot="21437953">
            <a:off x="7823752" y="1816245"/>
            <a:ext cx="1950795" cy="1784993"/>
          </a:xfrm>
          <a:prstGeom prst="roundRect">
            <a:avLst/>
          </a:prstGeom>
          <a:solidFill>
            <a:srgbClr val="D1A3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グラウンド</a:t>
            </a:r>
            <a:endParaRPr kumimoji="1" lang="pt-BR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pt-BR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de esporte</a:t>
            </a:r>
            <a:endParaRPr kumimoji="1" lang="en-US" altLang="ja-JP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29597"/>
              </p:ext>
            </p:extLst>
          </p:nvPr>
        </p:nvGraphicFramePr>
        <p:xfrm>
          <a:off x="8276631" y="2703822"/>
          <a:ext cx="8601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1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11849"/>
              </p:ext>
            </p:extLst>
          </p:nvPr>
        </p:nvGraphicFramePr>
        <p:xfrm>
          <a:off x="8277239" y="2255242"/>
          <a:ext cx="833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7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10172"/>
              </p:ext>
            </p:extLst>
          </p:nvPr>
        </p:nvGraphicFramePr>
        <p:xfrm>
          <a:off x="8300026" y="3162293"/>
          <a:ext cx="833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1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正方形/長方形 33"/>
          <p:cNvSpPr/>
          <p:nvPr/>
        </p:nvSpPr>
        <p:spPr>
          <a:xfrm>
            <a:off x="259773" y="810490"/>
            <a:ext cx="2337953" cy="3377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近隣の施設に絶対に駐車しないでください。学校に苦情がきます。</a:t>
            </a:r>
            <a:endParaRPr kumimoji="1" lang="pt-BR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Não deixe o carro em lojas da vizinhança. </a:t>
            </a:r>
          </a:p>
          <a:p>
            <a:r>
              <a:rPr kumimoji="1" lang="pt-BR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 escola recebe muitas reclamações.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F1F386C-3201-4781-9601-10FF68FA4C0C}"/>
              </a:ext>
            </a:extLst>
          </p:cNvPr>
          <p:cNvCxnSpPr>
            <a:cxnSpLocks/>
          </p:cNvCxnSpPr>
          <p:nvPr/>
        </p:nvCxnSpPr>
        <p:spPr>
          <a:xfrm>
            <a:off x="2196140" y="3495969"/>
            <a:ext cx="1615300" cy="16459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468D2E8-6FB9-4C23-8981-2D9F1A0CFCFC}"/>
              </a:ext>
            </a:extLst>
          </p:cNvPr>
          <p:cNvCxnSpPr>
            <a:cxnSpLocks/>
          </p:cNvCxnSpPr>
          <p:nvPr/>
        </p:nvCxnSpPr>
        <p:spPr>
          <a:xfrm flipH="1">
            <a:off x="2013328" y="3581944"/>
            <a:ext cx="1699659" cy="16504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5E65FD7B-21CA-461B-8289-A4425C93CBDD}"/>
              </a:ext>
            </a:extLst>
          </p:cNvPr>
          <p:cNvSpPr/>
          <p:nvPr/>
        </p:nvSpPr>
        <p:spPr>
          <a:xfrm>
            <a:off x="7467671" y="1642255"/>
            <a:ext cx="2301621" cy="20671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31B4F4-6D8F-44CE-A0D3-0180B930746C}"/>
              </a:ext>
            </a:extLst>
          </p:cNvPr>
          <p:cNvSpPr txBox="1"/>
          <p:nvPr/>
        </p:nvSpPr>
        <p:spPr>
          <a:xfrm>
            <a:off x="10622617" y="3595037"/>
            <a:ext cx="1212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º Estacio-</a:t>
            </a:r>
          </a:p>
          <a:p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namento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do Cook Mart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53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9" y="118106"/>
            <a:ext cx="8949697" cy="54911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9" y="5731002"/>
            <a:ext cx="7892859" cy="93192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77982" y="5699829"/>
            <a:ext cx="11065558" cy="1023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dirty="0"/>
              <a:t>																		   </a:t>
            </a:r>
            <a:r>
              <a:rPr kumimoji="1" lang="ja-JP" altLang="en-US" b="1" dirty="0">
                <a:solidFill>
                  <a:srgbClr val="FF0000"/>
                </a:solidFill>
              </a:rPr>
              <a:t>携帯電話は</a:t>
            </a:r>
            <a:r>
              <a:rPr lang="ja-JP" altLang="en-US" b="1" dirty="0">
                <a:solidFill>
                  <a:srgbClr val="FF0000"/>
                </a:solidFill>
              </a:rPr>
              <a:t>学校には  　　　　　　　　　　　　　　　　　　　　　　　　　　　　　　　　　　　　　　　　　　　　　　　　　　　　　　</a:t>
            </a:r>
            <a:r>
              <a:rPr lang="pt-BR" altLang="ja-JP" b="1" dirty="0">
                <a:solidFill>
                  <a:srgbClr val="FF0000"/>
                </a:solidFill>
              </a:rPr>
              <a:t>																		   </a:t>
            </a:r>
            <a:r>
              <a:rPr lang="ja-JP" altLang="en-US" b="1" dirty="0">
                <a:solidFill>
                  <a:srgbClr val="FF0000"/>
                </a:solidFill>
              </a:rPr>
              <a:t>持たせないでください。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1839" y="118106"/>
            <a:ext cx="8949697" cy="845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　　　　　　　　　　　　　　　　　　　　　　　　　　　　　　　　　　　　　　　　　　　　　　　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4D1CD67-30C1-4BFE-B791-11487EC8E06F}"/>
              </a:ext>
            </a:extLst>
          </p:cNvPr>
          <p:cNvSpPr/>
          <p:nvPr/>
        </p:nvSpPr>
        <p:spPr>
          <a:xfrm>
            <a:off x="990600" y="203200"/>
            <a:ext cx="10141856" cy="4514273"/>
          </a:xfrm>
          <a:prstGeom prst="roundRect">
            <a:avLst>
              <a:gd name="adj" fmla="val 5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pt-BR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 da Enfermaria</a:t>
            </a:r>
          </a:p>
          <a:p>
            <a:pPr marL="457200" indent="-457200">
              <a:buAutoNum type="arabicPeriod"/>
            </a:pPr>
            <a:r>
              <a:rPr kumimoji="1" lang="pt-BR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for faltar, avise a escola sem falta.</a:t>
            </a:r>
          </a:p>
          <a:p>
            <a:pPr marL="457200" indent="-457200">
              <a:buAutoNum type="arabicPeriod"/>
            </a:pPr>
            <a:r>
              <a:rPr kumimoji="1" lang="pt-BR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mudar o número de telefone de contato emergencial, avise a escola sem falta.</a:t>
            </a:r>
          </a:p>
          <a:p>
            <a:pPr marL="457200" indent="-457200">
              <a:buAutoNum type="arabicPeriod"/>
            </a:pPr>
            <a:r>
              <a:rPr kumimoji="1" lang="pt-BR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enfermaria não é feito tratamento de machucados feitos em casa.</a:t>
            </a:r>
          </a:p>
          <a:p>
            <a:pPr marL="457200" indent="-457200">
              <a:buAutoNum type="arabicPeriod"/>
            </a:pPr>
            <a:r>
              <a:rPr kumimoji="1" lang="pt-BR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escola não damos remédio para alunos. </a:t>
            </a:r>
          </a:p>
          <a:p>
            <a:r>
              <a:rPr kumimoji="1" lang="pt-BR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Quem precisa de remédio, deve trazer de casa.</a:t>
            </a:r>
          </a:p>
          <a:p>
            <a:endParaRPr kumimoji="1" lang="pt-BR" altLang="ja-JP" sz="2400" dirty="0"/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保健室からのお願いです。</a:t>
            </a:r>
            <a:r>
              <a:rPr kumimoji="1" lang="pt-BR" altLang="ja-JP" sz="2400" b="1" dirty="0">
                <a:solidFill>
                  <a:schemeClr val="tx1"/>
                </a:solidFill>
              </a:rPr>
              <a:t>	</a:t>
            </a:r>
            <a:r>
              <a:rPr lang="ja-JP" altLang="en-US" b="1" dirty="0">
                <a:solidFill>
                  <a:schemeClr val="tx1"/>
                </a:solidFill>
              </a:rPr>
              <a:t>①欠席連絡を必ずお願いします。</a:t>
            </a:r>
            <a:r>
              <a:rPr lang="pt-BR" altLang="ja-JP" b="1" dirty="0">
                <a:solidFill>
                  <a:schemeClr val="tx1"/>
                </a:solidFill>
              </a:rPr>
              <a:t>			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pt-BR" altLang="ja-JP" b="1" dirty="0">
                <a:solidFill>
                  <a:schemeClr val="tx1"/>
                </a:solidFill>
              </a:rPr>
              <a:t>					</a:t>
            </a:r>
            <a:r>
              <a:rPr kumimoji="1" lang="ja-JP" altLang="en-US" b="1" dirty="0">
                <a:solidFill>
                  <a:schemeClr val="tx1"/>
                </a:solidFill>
              </a:rPr>
              <a:t>②緊急連絡先が変わったら、必ず学校へご連絡ください。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pt-BR" altLang="ja-JP" b="1" dirty="0">
                <a:solidFill>
                  <a:schemeClr val="tx1"/>
                </a:solidFill>
              </a:rPr>
              <a:t>					</a:t>
            </a:r>
            <a:r>
              <a:rPr lang="ja-JP" altLang="en-US" b="1" dirty="0">
                <a:solidFill>
                  <a:schemeClr val="tx1"/>
                </a:solidFill>
              </a:rPr>
              <a:t>③家庭でのケガは保健室では手当できません。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pt-BR" altLang="ja-JP" b="1" dirty="0">
                <a:solidFill>
                  <a:schemeClr val="tx1"/>
                </a:solidFill>
              </a:rPr>
              <a:t>					</a:t>
            </a:r>
            <a:r>
              <a:rPr kumimoji="1" lang="ja-JP" altLang="en-US" b="1" dirty="0">
                <a:solidFill>
                  <a:schemeClr val="tx1"/>
                </a:solidFill>
              </a:rPr>
              <a:t>④飲み薬は学校ではあげられません。持病のある人は持たせてください。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70273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FF1CC72-4444-423C-9EC6-AD69AAAD2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2" t="12290" r="15077" b="10135"/>
          <a:stretch/>
        </p:blipFill>
        <p:spPr>
          <a:xfrm>
            <a:off x="799513" y="230802"/>
            <a:ext cx="10592973" cy="63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00C95C-1EEB-4827-84CC-6F599391A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4" t="10237" r="11961" b="8082"/>
          <a:stretch/>
        </p:blipFill>
        <p:spPr>
          <a:xfrm>
            <a:off x="668185" y="228600"/>
            <a:ext cx="108556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7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24304" y="211997"/>
            <a:ext cx="3409463" cy="3749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令和６</a:t>
            </a:r>
            <a:r>
              <a:rPr lang="ja-JP" altLang="en-US" b="1" dirty="0">
                <a:solidFill>
                  <a:srgbClr val="FF0000"/>
                </a:solidFill>
              </a:rPr>
              <a:t>年度　入学式について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721A8A-AB75-46D6-87BD-23ECB00ADE12}"/>
              </a:ext>
            </a:extLst>
          </p:cNvPr>
          <p:cNvSpPr/>
          <p:nvPr/>
        </p:nvSpPr>
        <p:spPr>
          <a:xfrm>
            <a:off x="613063" y="773935"/>
            <a:ext cx="10172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altLang="ja-JP" sz="3200" dirty="0">
                <a:solidFill>
                  <a:srgbClr val="000000"/>
                </a:solidFill>
                <a:latin typeface="Arial Black" panose="020B0A040201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Cerimônia de Ingresso Escolar – 2024</a:t>
            </a:r>
            <a:endParaRPr lang="ja-JP" altLang="ja-JP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1E08DE-6AE5-4E20-9957-E3A4921DB6F9}"/>
              </a:ext>
            </a:extLst>
          </p:cNvPr>
          <p:cNvSpPr/>
          <p:nvPr/>
        </p:nvSpPr>
        <p:spPr>
          <a:xfrm>
            <a:off x="1304142" y="1933809"/>
            <a:ext cx="96582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hangingPunct="0">
              <a:spcAft>
                <a:spcPts val="0"/>
              </a:spcAft>
              <a:buAutoNum type="arabicPeriod"/>
            </a:pPr>
            <a:r>
              <a:rPr lang="pt-BR" altLang="ja-JP" sz="2800" b="1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Data</a:t>
            </a: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  	5 de abril de 2024 (sex) </a:t>
            </a:r>
          </a:p>
          <a:p>
            <a:pPr algn="just" hangingPunct="0">
              <a:spcAft>
                <a:spcPts val="0"/>
              </a:spcAft>
            </a:pP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			 (8:10~ estar na escola,   9:00 cerimônia)</a:t>
            </a:r>
            <a:endParaRPr lang="ja-JP" altLang="ja-JP" sz="28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03200" algn="just" hangingPunct="0">
              <a:spcAft>
                <a:spcPts val="0"/>
              </a:spcAft>
            </a:pPr>
            <a:r>
              <a:rPr lang="pt-BR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日時　　</a:t>
            </a:r>
            <a:r>
              <a:rPr lang="pt-BR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令和</a:t>
            </a:r>
            <a:r>
              <a:rPr lang="ja-JP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６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年４月</a:t>
            </a:r>
            <a:r>
              <a:rPr lang="ja-JP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５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日（金）９：００～</a:t>
            </a:r>
            <a:endParaRPr lang="ja-JP" altLang="ja-JP" sz="40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endParaRPr lang="pt-BR" altLang="ja-JP" sz="14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ja-JP" altLang="ja-JP" sz="28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2. </a:t>
            </a:r>
            <a:r>
              <a:rPr lang="pt-BR" altLang="ja-JP" sz="2800" b="1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Local</a:t>
            </a: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	Escola Municipal Ginasial TOBU, </a:t>
            </a:r>
          </a:p>
          <a:p>
            <a:pPr algn="just" hangingPunct="0">
              <a:spcAft>
                <a:spcPts val="0"/>
              </a:spcAft>
            </a:pPr>
            <a:r>
              <a:rPr lang="pt-BR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			no ginásio de esportes</a:t>
            </a:r>
            <a:endParaRPr lang="ja-JP" altLang="ja-JP" sz="28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03200" algn="just" hangingPunct="0">
              <a:spcAft>
                <a:spcPts val="0"/>
              </a:spcAft>
            </a:pPr>
            <a:r>
              <a:rPr lang="pt-BR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場所　　</a:t>
            </a:r>
            <a:r>
              <a:rPr lang="pt-BR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豊橋市立東部中学校　体育館</a:t>
            </a:r>
            <a:endParaRPr lang="ja-JP" altLang="ja-JP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413D433-68B1-4E6F-B4E6-A37AC918440E}"/>
              </a:ext>
            </a:extLst>
          </p:cNvPr>
          <p:cNvCxnSpPr>
            <a:cxnSpLocks/>
          </p:cNvCxnSpPr>
          <p:nvPr/>
        </p:nvCxnSpPr>
        <p:spPr>
          <a:xfrm>
            <a:off x="3249221" y="2369456"/>
            <a:ext cx="391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2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0BCF40-565B-44F1-BD86-EC40A10D0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8" t="10647" r="6869" b="9108"/>
          <a:stretch/>
        </p:blipFill>
        <p:spPr>
          <a:xfrm>
            <a:off x="470794" y="587326"/>
            <a:ext cx="11250412" cy="5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881755" y="214825"/>
            <a:ext cx="2161312" cy="175432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Ⅱ</a:t>
            </a:r>
            <a:r>
              <a:rPr lang="ja-JP" altLang="en-US" dirty="0"/>
              <a:t>　東部中学校の学習について</a:t>
            </a:r>
            <a:endParaRPr lang="en-US" altLang="ja-JP" dirty="0"/>
          </a:p>
          <a:p>
            <a:r>
              <a:rPr kumimoji="1" lang="ja-JP" altLang="en-US" dirty="0"/>
              <a:t>◆</a:t>
            </a:r>
            <a:r>
              <a:rPr kumimoji="1" lang="en-US" altLang="ja-JP" dirty="0"/>
              <a:t>3</a:t>
            </a:r>
            <a:r>
              <a:rPr kumimoji="1" lang="ja-JP" altLang="en-US" dirty="0"/>
              <a:t>学期制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◆小中での教科名の違い</a:t>
            </a:r>
            <a:endParaRPr kumimoji="1"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4CDC05-4C2D-4743-80B8-9B2A32D15C78}"/>
              </a:ext>
            </a:extLst>
          </p:cNvPr>
          <p:cNvSpPr/>
          <p:nvPr/>
        </p:nvSpPr>
        <p:spPr>
          <a:xfrm>
            <a:off x="602676" y="912726"/>
            <a:ext cx="918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50">
              <a:spcAft>
                <a:spcPts val="0"/>
              </a:spcAft>
              <a:tabLst>
                <a:tab pos="62230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(1) Sistema de 3 períodos - ano letivo de 2024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pt-BR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令和</a:t>
            </a:r>
            <a:r>
              <a:rPr lang="ja-JP" altLang="en-US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６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年度　３学期制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1º período: 1º de abril ~ 31 de agosto</a:t>
            </a:r>
            <a:r>
              <a:rPr lang="pt-BR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		       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１学期（基礎ステージ）４月１日～８月３１日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2º período: 1º de setembro ~ 31 de dezembro</a:t>
            </a:r>
            <a:r>
              <a:rPr lang="pt-BR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２学期（充実ステージ）９月１日～１２月３１日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3º período: 1º de janeiro ~ 31 de março</a:t>
            </a:r>
            <a:r>
              <a:rPr lang="pt-BR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	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３学期（発展ステージ）１月１日～３月３１日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AFEC6D-0689-46EA-9663-A0141C81E2FA}"/>
              </a:ext>
            </a:extLst>
          </p:cNvPr>
          <p:cNvSpPr/>
          <p:nvPr/>
        </p:nvSpPr>
        <p:spPr>
          <a:xfrm>
            <a:off x="304797" y="320078"/>
            <a:ext cx="948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Valorize o tempo de aula.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Preste atenção, se concentre, para que todos possam conseguir: “escutar (ouvir), ver (observar), escrever (sintetizar) e apresentar (se expressar)”.</a:t>
            </a: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6F05CC-8C1B-4B27-A899-237576450D3B}"/>
              </a:ext>
            </a:extLst>
          </p:cNvPr>
          <p:cNvSpPr/>
          <p:nvPr/>
        </p:nvSpPr>
        <p:spPr>
          <a:xfrm>
            <a:off x="602675" y="2236165"/>
            <a:ext cx="899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50" algn="just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917825" algn="l"/>
                <a:tab pos="3225800" algn="l"/>
                <a:tab pos="3876040" algn="l"/>
                <a:tab pos="4429760" algn="l"/>
                <a:tab pos="4983480" algn="l"/>
              </a:tabLst>
            </a:pP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(2) Exemplo: hor</a:t>
            </a:r>
            <a:r>
              <a:rPr lang="pt-BR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á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rio de aula do ano		Quantidade de aulas por semana 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5527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170430" algn="l"/>
                <a:tab pos="2965450" algn="l"/>
                <a:tab pos="3660775" algn="l"/>
                <a:tab pos="3876040" algn="l"/>
                <a:tab pos="4429760" algn="l"/>
                <a:tab pos="4983480" algn="l"/>
              </a:tabLst>
            </a:pPr>
            <a:r>
              <a:rPr lang="pt-PT" altLang="ja-JP" sz="1100" b="1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letivo 2022</a:t>
            </a:r>
            <a:r>
              <a:rPr lang="pt-PT" altLang="ja-JP" sz="1100" b="1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(ex. de tabela de aula I)		(ano letivo 2022)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D241A71-43D7-425A-97EE-179BEEA4B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65004"/>
              </p:ext>
            </p:extLst>
          </p:nvPr>
        </p:nvGraphicFramePr>
        <p:xfrm>
          <a:off x="1027931" y="2900705"/>
          <a:ext cx="8582624" cy="2067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397">
                  <a:extLst>
                    <a:ext uri="{9D8B030D-6E8A-4147-A177-3AD203B41FA5}">
                      <a16:colId xmlns:a16="http://schemas.microsoft.com/office/drawing/2014/main" val="1743475723"/>
                    </a:ext>
                  </a:extLst>
                </a:gridCol>
                <a:gridCol w="582588">
                  <a:extLst>
                    <a:ext uri="{9D8B030D-6E8A-4147-A177-3AD203B41FA5}">
                      <a16:colId xmlns:a16="http://schemas.microsoft.com/office/drawing/2014/main" val="415326556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2394551879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3639805912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2629403186"/>
                    </a:ext>
                  </a:extLst>
                </a:gridCol>
                <a:gridCol w="582588">
                  <a:extLst>
                    <a:ext uri="{9D8B030D-6E8A-4147-A177-3AD203B41FA5}">
                      <a16:colId xmlns:a16="http://schemas.microsoft.com/office/drawing/2014/main" val="180126884"/>
                    </a:ext>
                  </a:extLst>
                </a:gridCol>
                <a:gridCol w="1277050">
                  <a:extLst>
                    <a:ext uri="{9D8B030D-6E8A-4147-A177-3AD203B41FA5}">
                      <a16:colId xmlns:a16="http://schemas.microsoft.com/office/drawing/2014/main" val="2451315593"/>
                    </a:ext>
                  </a:extLst>
                </a:gridCol>
                <a:gridCol w="754621">
                  <a:extLst>
                    <a:ext uri="{9D8B030D-6E8A-4147-A177-3AD203B41FA5}">
                      <a16:colId xmlns:a16="http://schemas.microsoft.com/office/drawing/2014/main" val="2600565866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3803410440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3645502732"/>
                    </a:ext>
                  </a:extLst>
                </a:gridCol>
                <a:gridCol w="582588">
                  <a:extLst>
                    <a:ext uri="{9D8B030D-6E8A-4147-A177-3AD203B41FA5}">
                      <a16:colId xmlns:a16="http://schemas.microsoft.com/office/drawing/2014/main" val="988012339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1861601825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val="4047294945"/>
                    </a:ext>
                  </a:extLst>
                </a:gridCol>
                <a:gridCol w="367284">
                  <a:extLst>
                    <a:ext uri="{9D8B030D-6E8A-4147-A177-3AD203B41FA5}">
                      <a16:colId xmlns:a16="http://schemas.microsoft.com/office/drawing/2014/main" val="666059410"/>
                    </a:ext>
                  </a:extLst>
                </a:gridCol>
              </a:tblGrid>
              <a:tr h="275380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月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火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水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木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rowSpan="6"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教科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時間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教科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時間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教科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時間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rowSpan="6"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</a:endParaRPr>
                    </a:p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extLst>
                  <a:ext uri="{0D108BD9-81ED-4DB2-BD59-A6C34878D82A}">
                    <a16:rowId xmlns:a16="http://schemas.microsoft.com/office/drawing/2014/main" val="66949950"/>
                  </a:ext>
                </a:extLst>
              </a:tr>
              <a:tr h="275380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国語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国語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国語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美術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社会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国語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４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美術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学活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ja-JP" sz="1100" dirty="0">
                          <a:effectLst/>
                        </a:rPr>
                        <a:t>１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17806"/>
                  </a:ext>
                </a:extLst>
              </a:tr>
              <a:tr h="275380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２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理科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保体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英語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美音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英語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社会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ja-JP" sz="1100" dirty="0">
                          <a:effectLst/>
                        </a:rPr>
                        <a:t>３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保体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総合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36912"/>
                  </a:ext>
                </a:extLst>
              </a:tr>
              <a:tr h="275380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社会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英語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保体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保体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数学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数学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４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技家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２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</a:rPr>
                        <a:t>学裁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82512"/>
                  </a:ext>
                </a:extLst>
              </a:tr>
              <a:tr h="275380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４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道徳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音楽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数学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数学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理科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理科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３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英語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４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合計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13233"/>
                  </a:ext>
                </a:extLst>
              </a:tr>
              <a:tr h="429314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５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技家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数学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理科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英語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国語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音楽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道徳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ja-JP" sz="1100">
                          <a:effectLst/>
                        </a:rPr>
                        <a:t>１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1371"/>
                  </a:ext>
                </a:extLst>
              </a:tr>
              <a:tr h="261178"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６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技家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総合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社会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学裁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</a:rPr>
                        <a:t>学活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gridSpan="8"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</a:rPr>
                        <a:t>　　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33020" marR="3302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01477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66A74632-7A40-4F75-8C8B-91726E3DD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68" y="4751087"/>
            <a:ext cx="5890132" cy="206739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41E089-3593-4D6B-B3F5-0C067A9F08F6}"/>
              </a:ext>
            </a:extLst>
          </p:cNvPr>
          <p:cNvSpPr/>
          <p:nvPr/>
        </p:nvSpPr>
        <p:spPr>
          <a:xfrm>
            <a:off x="577012" y="5245402"/>
            <a:ext cx="3957403" cy="69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 tabela de aula I será adotada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139700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durante todo o ano letivo.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39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466729" y="89645"/>
            <a:ext cx="2514420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Ⅱ</a:t>
            </a:r>
            <a:r>
              <a:rPr lang="ja-JP" altLang="en-US" dirty="0"/>
              <a:t>　東部中学校の　　</a:t>
            </a:r>
            <a:endParaRPr lang="en-US" altLang="ja-JP" dirty="0"/>
          </a:p>
          <a:p>
            <a:r>
              <a:rPr lang="ja-JP" altLang="en-US" dirty="0"/>
              <a:t>学習について</a:t>
            </a:r>
            <a:endParaRPr lang="en-US" altLang="ja-JP" dirty="0"/>
          </a:p>
          <a:p>
            <a:r>
              <a:rPr kumimoji="1" lang="ja-JP" altLang="en-US" dirty="0"/>
              <a:t>◆</a:t>
            </a:r>
            <a:r>
              <a:rPr lang="ja-JP" altLang="en-US" dirty="0"/>
              <a:t>日課表と下校時刻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466724" y="672170"/>
            <a:ext cx="7943850" cy="523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①　Ａ日課：５０分授業と　Ｂ日課：４５分授業があります。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A29D08-D8EF-4ED6-8632-1FB52568C4B5}"/>
              </a:ext>
            </a:extLst>
          </p:cNvPr>
          <p:cNvSpPr/>
          <p:nvPr/>
        </p:nvSpPr>
        <p:spPr>
          <a:xfrm>
            <a:off x="210851" y="-35622"/>
            <a:ext cx="3491720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033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Horário de aula e  </a:t>
            </a:r>
            <a:r>
              <a:rPr lang="ja-JP" altLang="ja-JP" sz="1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日課表と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280670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horário de saída   </a:t>
            </a:r>
            <a:r>
              <a:rPr lang="ja-JP" altLang="ja-JP" sz="1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下校時刻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4A63E7-F2A2-49F0-B401-592ED357FB9B}"/>
              </a:ext>
            </a:extLst>
          </p:cNvPr>
          <p:cNvSpPr/>
          <p:nvPr/>
        </p:nvSpPr>
        <p:spPr>
          <a:xfrm>
            <a:off x="319789" y="603783"/>
            <a:ext cx="809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Arial" panose="020B0604020202020204" pitchFamily="34" charset="0"/>
                <a:cs typeface="ＭＳ 明朝" panose="02020609040205080304" pitchFamily="17" charset="-128"/>
              </a:rPr>
              <a:t>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(horário A: aulas de 50 minutos, horário B: aulas de 45 minutos)</a:t>
            </a:r>
            <a:endParaRPr lang="ja-JP" altLang="ja-JP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884D011-8CC4-4057-B60B-FB964C671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5408"/>
              </p:ext>
            </p:extLst>
          </p:nvPr>
        </p:nvGraphicFramePr>
        <p:xfrm>
          <a:off x="574622" y="1477437"/>
          <a:ext cx="5407080" cy="5477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9864">
                  <a:extLst>
                    <a:ext uri="{9D8B030D-6E8A-4147-A177-3AD203B41FA5}">
                      <a16:colId xmlns:a16="http://schemas.microsoft.com/office/drawing/2014/main" val="3596215365"/>
                    </a:ext>
                  </a:extLst>
                </a:gridCol>
                <a:gridCol w="237216">
                  <a:extLst>
                    <a:ext uri="{9D8B030D-6E8A-4147-A177-3AD203B41FA5}">
                      <a16:colId xmlns:a16="http://schemas.microsoft.com/office/drawing/2014/main" val="3139287280"/>
                    </a:ext>
                  </a:extLst>
                </a:gridCol>
              </a:tblGrid>
              <a:tr h="2940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pt-PT" sz="1800" b="1" u="none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</a:t>
                      </a:r>
                      <a:r>
                        <a:rPr lang="pt-PT" sz="1800" b="1" u="sng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atividade</a:t>
                      </a:r>
                      <a:endParaRPr lang="ja-JP" sz="1800" b="1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>
                          <a:effectLst/>
                        </a:rPr>
                        <a:t> 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7376532"/>
                  </a:ext>
                </a:extLst>
              </a:tr>
              <a:tr h="2940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reunião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matinal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朝の会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>
                          <a:effectLst/>
                        </a:rPr>
                        <a:t> 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408338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１限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2811958377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2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２限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2161233300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indent="133350"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3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３限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371679811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4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４限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373993811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indent="66675" eaLnBrk="0" hangingPunct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Lavar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as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mãos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手洗い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3783991858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merenda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給食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178183914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interval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放課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1548088009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5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５限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405216166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6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aula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６限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1127428415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limpeza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清掃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2130497179"/>
                  </a:ext>
                </a:extLst>
              </a:tr>
              <a:tr h="373480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reunião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saída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</a:t>
                      </a:r>
                      <a:r>
                        <a:rPr lang="ja-JP" sz="14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帰りの会</a:t>
                      </a:r>
                      <a:endParaRPr lang="ja-JP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L="82273" marR="82273" marT="41137" marB="41137"/>
                </a:tc>
                <a:extLst>
                  <a:ext uri="{0D108BD9-81ED-4DB2-BD59-A6C34878D82A}">
                    <a16:rowId xmlns:a16="http://schemas.microsoft.com/office/drawing/2014/main" val="876576523"/>
                  </a:ext>
                </a:extLst>
              </a:tr>
              <a:tr h="294095">
                <a:tc>
                  <a:txBody>
                    <a:bodyPr/>
                    <a:lstStyle/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　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saída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              </a:t>
                      </a:r>
                      <a:r>
                        <a:rPr lang="ja-JP" sz="20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</a:rPr>
                        <a:t>下校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>
                          <a:effectLst/>
                        </a:rPr>
                        <a:t> 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5979830"/>
                  </a:ext>
                </a:extLst>
              </a:tr>
              <a:tr h="2940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53720" algn="l"/>
                          <a:tab pos="1107440" algn="l"/>
                          <a:tab pos="1661160" algn="l"/>
                          <a:tab pos="2214880" algn="l"/>
                          <a:tab pos="2768600" algn="l"/>
                          <a:tab pos="3322320" algn="l"/>
                          <a:tab pos="3876040" algn="l"/>
                          <a:tab pos="4429760" algn="l"/>
                          <a:tab pos="4983480" algn="l"/>
                        </a:tabLst>
                      </a:pP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29710" marR="2971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341399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B119F6C8-22A4-48A0-9816-6B2847EF6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38512"/>
              </p:ext>
            </p:extLst>
          </p:nvPr>
        </p:nvGraphicFramePr>
        <p:xfrm>
          <a:off x="3454400" y="1467041"/>
          <a:ext cx="2527302" cy="5206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302">
                  <a:extLst>
                    <a:ext uri="{9D8B030D-6E8A-4147-A177-3AD203B41FA5}">
                      <a16:colId xmlns:a16="http://schemas.microsoft.com/office/drawing/2014/main" val="2554016614"/>
                    </a:ext>
                  </a:extLst>
                </a:gridCol>
              </a:tblGrid>
              <a:tr h="306226">
                <a:tc>
                  <a:txBody>
                    <a:bodyPr/>
                    <a:lstStyle/>
                    <a:p>
                      <a:pPr indent="146685" eaLnBrk="0" hangingPunct="0">
                        <a:spcAft>
                          <a:spcPts val="0"/>
                        </a:spcAft>
                      </a:pPr>
                      <a:r>
                        <a:rPr lang="pt-PT" sz="16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Aulas (50 minutos)</a:t>
                      </a:r>
                      <a:endParaRPr lang="ja-JP" sz="1800" b="1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extLst>
                  <a:ext uri="{0D108BD9-81ED-4DB2-BD59-A6C34878D82A}">
                    <a16:rowId xmlns:a16="http://schemas.microsoft.com/office/drawing/2014/main" val="2420719218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indent="213995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８：２０～　８：３０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1706824896"/>
                  </a:ext>
                </a:extLst>
              </a:tr>
              <a:tr h="367468">
                <a:tc>
                  <a:txBody>
                    <a:bodyPr/>
                    <a:lstStyle/>
                    <a:p>
                      <a:pPr indent="213995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８：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４０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　９：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3421814185"/>
                  </a:ext>
                </a:extLst>
              </a:tr>
              <a:tr h="377043">
                <a:tc>
                  <a:txBody>
                    <a:bodyPr/>
                    <a:lstStyle/>
                    <a:p>
                      <a:pPr indent="213995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９：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４０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～１０：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4087850366"/>
                  </a:ext>
                </a:extLst>
              </a:tr>
              <a:tr h="404316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１０：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４０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～１１：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4208346851"/>
                  </a:ext>
                </a:extLst>
              </a:tr>
              <a:tr h="405153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１１：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４０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～１２：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1018123958"/>
                  </a:ext>
                </a:extLst>
              </a:tr>
              <a:tr h="367468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１２：</a:t>
                      </a: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３０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3261874516"/>
                  </a:ext>
                </a:extLst>
              </a:tr>
              <a:tr h="367468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　　　　</a:t>
                      </a: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１３：１５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275233818"/>
                  </a:ext>
                </a:extLst>
              </a:tr>
              <a:tr h="407443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１３：１５～１３：３５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1914812173"/>
                  </a:ext>
                </a:extLst>
              </a:tr>
              <a:tr h="404734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１３：４０～１４：３０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1453604364"/>
                  </a:ext>
                </a:extLst>
              </a:tr>
              <a:tr h="367468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１４：４０～１５：３０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2346843848"/>
                  </a:ext>
                </a:extLst>
              </a:tr>
              <a:tr h="412021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１５：３０～１５：４５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2426138259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indent="147320" algn="just" eaLnBrk="0" hangingPunct="0">
                        <a:spcAft>
                          <a:spcPts val="0"/>
                        </a:spcAft>
                      </a:pPr>
                      <a:r>
                        <a:rPr lang="ja-JP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１５：５０～１６：００</a:t>
                      </a:r>
                      <a:endParaRPr lang="ja-JP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 anchor="ctr"/>
                </a:tc>
                <a:extLst>
                  <a:ext uri="{0D108BD9-81ED-4DB2-BD59-A6C34878D82A}">
                    <a16:rowId xmlns:a16="http://schemas.microsoft.com/office/drawing/2014/main" val="1193314474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pPr marL="0" marR="146685" lvl="0" indent="14732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１６：００～</a:t>
                      </a:r>
                      <a:endParaRPr lang="ja-JP" altLang="ja-JP" sz="1600" b="1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020" marR="33020" marT="0" marB="0"/>
                </a:tc>
                <a:extLst>
                  <a:ext uri="{0D108BD9-81ED-4DB2-BD59-A6C34878D82A}">
                    <a16:rowId xmlns:a16="http://schemas.microsoft.com/office/drawing/2014/main" val="215112227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B6C211-4522-43B5-B2B8-2DCC696D25E4}"/>
              </a:ext>
            </a:extLst>
          </p:cNvPr>
          <p:cNvSpPr/>
          <p:nvPr/>
        </p:nvSpPr>
        <p:spPr>
          <a:xfrm>
            <a:off x="5981702" y="1232455"/>
            <a:ext cx="529243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en-US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時</a:t>
            </a:r>
            <a:r>
              <a:rPr lang="en-US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分　着席完了</a:t>
            </a:r>
            <a:endParaRPr lang="en-US" altLang="ja-JP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446088" indent="-446088" defTabSz="446088" eaLnBrk="0" hangingPunct="0">
              <a:spcAft>
                <a:spcPts val="0"/>
              </a:spcAft>
            </a:pPr>
            <a:r>
              <a:rPr lang="pt-BR" altLang="ja-JP" sz="2000" b="1" dirty="0">
                <a:latin typeface="Arial" panose="020B0604020202020204" pitchFamily="34" charset="0"/>
                <a:ea typeface="ＭＳ 明朝" panose="02020609040205080304" pitchFamily="17" charset="-128"/>
                <a:cs typeface="ＭＳ Ｐゴシック" panose="020B0600070205080204" pitchFamily="50" charset="-128"/>
              </a:rPr>
              <a:t>8:15h – os alunos devem estar em sua carteira prontos para começar a aula</a:t>
            </a:r>
            <a:endParaRPr lang="en-US" altLang="ja-JP" sz="2000" b="1" dirty="0">
              <a:latin typeface="Arial" panose="020B0604020202020204" pitchFamily="34" charset="0"/>
              <a:ea typeface="ＭＳ 明朝" panose="02020609040205080304" pitchFamily="17" charset="-128"/>
              <a:cs typeface="ＭＳ Ｐゴシック" panose="020B0600070205080204" pitchFamily="50" charset="-128"/>
            </a:endParaRPr>
          </a:p>
          <a:p>
            <a:pPr eaLnBrk="0" hangingPunct="0">
              <a:spcAft>
                <a:spcPts val="0"/>
              </a:spcAft>
            </a:pPr>
            <a:endParaRPr lang="pt-BR" altLang="ja-JP" sz="11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Ｐゴシック" panose="020B0600070205080204" pitchFamily="50" charset="-128"/>
            </a:endParaRPr>
          </a:p>
          <a:p>
            <a:pPr eaLnBrk="0" hangingPunct="0">
              <a:spcAft>
                <a:spcPts val="0"/>
              </a:spcAft>
            </a:pPr>
            <a:r>
              <a:rPr lang="ja-JP" altLang="ja-JP" sz="1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Ｐゴシック" panose="020B0600070205080204" pitchFamily="50" charset="-128"/>
              </a:rPr>
              <a:t>最終下校時刻</a:t>
            </a:r>
            <a:r>
              <a:rPr lang="ja-JP" altLang="ja-JP" sz="1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（校門を出なければならない時刻）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r>
              <a:rPr lang="ja-JP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16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pt-PT" altLang="ja-JP" b="1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Horário limite para saída dos alunos</a:t>
            </a:r>
          </a:p>
          <a:p>
            <a:r>
              <a:rPr lang="ja-JP" altLang="en-US" sz="1100" dirty="0">
                <a:solidFill>
                  <a:srgbClr val="FF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　</a:t>
            </a:r>
            <a:endParaRPr lang="en-US" altLang="ja-JP" sz="1100" dirty="0">
              <a:solidFill>
                <a:srgbClr val="FF0000"/>
              </a:solidFill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r>
              <a:rPr lang="pt-PT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D87C248-3AFE-49AB-8001-375E5DEAFBB4}"/>
              </a:ext>
            </a:extLst>
          </p:cNvPr>
          <p:cNvSpPr/>
          <p:nvPr/>
        </p:nvSpPr>
        <p:spPr>
          <a:xfrm>
            <a:off x="6096000" y="2643806"/>
            <a:ext cx="3937416" cy="314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ts val="1750"/>
              </a:lnSpc>
              <a:spcAft>
                <a:spcPts val="0"/>
              </a:spcAft>
            </a:pPr>
            <a:r>
              <a:rPr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４月 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abril: 17h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45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５月～７月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maio~julho: 17h45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８月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agosto: 16h00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９月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setembro: 17h30/17h15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10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outubro: 16h45 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11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novembro: 16h20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12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dezembro: 16h20 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１月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janeiro: 16h30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２月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fevereiro: 17h00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  </a:t>
            </a:r>
            <a:r>
              <a:rPr lang="ja-JP" altLang="ja-JP" sz="1400" dirty="0">
                <a:solidFill>
                  <a:srgbClr val="000000"/>
                </a:solidFill>
                <a:ea typeface="ＭＳ 明朝" panose="02020609040205080304" pitchFamily="17" charset="-128"/>
                <a:cs typeface="ＭＳ 明朝" panose="02020609040205080304" pitchFamily="17" charset="-128"/>
              </a:rPr>
              <a:t>３月</a:t>
            </a:r>
            <a:r>
              <a:rPr lang="pt-BR" altLang="ja-JP" sz="1400" dirty="0">
                <a:solidFill>
                  <a:srgbClr val="000000"/>
                </a:solidFill>
                <a:latin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março: 17h30</a:t>
            </a: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3C35A3-A632-4767-9580-43A848E149A6}"/>
              </a:ext>
            </a:extLst>
          </p:cNvPr>
          <p:cNvSpPr/>
          <p:nvPr/>
        </p:nvSpPr>
        <p:spPr>
          <a:xfrm>
            <a:off x="6096000" y="56848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Aft>
                <a:spcPts val="0"/>
              </a:spcAft>
              <a:buFont typeface="ＭＳ ゴシック" panose="020B0609070205080204" pitchFamily="49" charset="-128"/>
              <a:buChar char="※"/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BUKATSU: durante a semana, 3 dias de atividade, de no máximo 90 minutos.</a:t>
            </a:r>
            <a:endParaRPr lang="en-US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lvl="0" eaLnBrk="0" hangingPunct="0">
              <a:spcAft>
                <a:spcPts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Aos sábados: até 2 vezes por mês.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r>
              <a:rPr lang="pt-BR" altLang="ja-JP" sz="8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ja-JP" altLang="ja-JP" sz="800" dirty="0">
                <a:solidFill>
                  <a:srgbClr val="000000"/>
                </a:solidFill>
                <a:ea typeface="ＭＳ 明朝" panose="02020609040205080304" pitchFamily="17" charset="-128"/>
                <a:cs typeface="ＭＳ 明朝" panose="02020609040205080304" pitchFamily="17" charset="-128"/>
              </a:rPr>
              <a:t>※平日３日、</a:t>
            </a:r>
            <a:r>
              <a:rPr lang="en-US" altLang="ja-JP" sz="800" dirty="0">
                <a:solidFill>
                  <a:srgbClr val="000000"/>
                </a:solidFill>
                <a:ea typeface="ＭＳ 明朝" panose="02020609040205080304" pitchFamily="17" charset="-128"/>
                <a:cs typeface="ＭＳ 明朝" panose="02020609040205080304" pitchFamily="17" charset="-128"/>
              </a:rPr>
              <a:t>90</a:t>
            </a:r>
            <a:r>
              <a:rPr lang="ja-JP" altLang="ja-JP" sz="800" dirty="0">
                <a:solidFill>
                  <a:srgbClr val="000000"/>
                </a:solidFill>
                <a:ea typeface="ＭＳ 明朝" panose="02020609040205080304" pitchFamily="17" charset="-128"/>
                <a:cs typeface="ＭＳ 明朝" panose="02020609040205080304" pitchFamily="17" charset="-128"/>
              </a:rPr>
              <a:t>分以内の活動、土曜は月２回までの活動です。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19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043439" y="114301"/>
            <a:ext cx="2023872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Ⅱ</a:t>
            </a:r>
            <a:r>
              <a:rPr lang="ja-JP" altLang="en-US" dirty="0"/>
              <a:t>　東部中学校の</a:t>
            </a:r>
            <a:endParaRPr lang="pt-BR" altLang="ja-JP" dirty="0"/>
          </a:p>
          <a:p>
            <a:r>
              <a:rPr lang="ja-JP" altLang="en-US" dirty="0"/>
              <a:t>　　学習にいて</a:t>
            </a:r>
            <a:endParaRPr lang="pt-BR" altLang="ja-JP" dirty="0"/>
          </a:p>
          <a:p>
            <a:r>
              <a:rPr lang="pt-BR" altLang="ja-JP" dirty="0"/>
              <a:t>       </a:t>
            </a:r>
            <a:r>
              <a:rPr lang="ja-JP" altLang="en-US" dirty="0"/>
              <a:t>年間学習計画</a:t>
            </a:r>
            <a:endParaRPr lang="pt-BR" altLang="ja-JP" dirty="0"/>
          </a:p>
          <a:p>
            <a:r>
              <a:rPr lang="ja-JP" altLang="en-US" dirty="0"/>
              <a:t>     （例）</a:t>
            </a:r>
            <a:endParaRPr kumimoji="1" lang="en-US" altLang="ja-JP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192E36-2A88-4973-861B-7D6CCB9819EA}"/>
              </a:ext>
            </a:extLst>
          </p:cNvPr>
          <p:cNvSpPr/>
          <p:nvPr/>
        </p:nvSpPr>
        <p:spPr>
          <a:xfrm>
            <a:off x="207816" y="31173"/>
            <a:ext cx="9881754" cy="650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033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endParaRPr lang="pt-BR" altLang="ja-JP" sz="2000" b="1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140335">
              <a:lnSpc>
                <a:spcPct val="150000"/>
              </a:lnSpc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(4) Sistema de um professor por matéria  </a:t>
            </a:r>
            <a:r>
              <a:rPr lang="ja-JP" altLang="ja-JP" sz="2000" dirty="0"/>
              <a:t>教科担任制</a:t>
            </a:r>
          </a:p>
          <a:p>
            <a:pPr>
              <a:lnSpc>
                <a:spcPct val="150000"/>
              </a:lnSpc>
            </a:pPr>
            <a:r>
              <a:rPr lang="ja-JP" altLang="ja-JP" dirty="0"/>
              <a:t>ア</a:t>
            </a:r>
            <a:r>
              <a:rPr lang="pt-BR" altLang="ja-JP" dirty="0"/>
              <a:t>.</a:t>
            </a:r>
            <a:r>
              <a:rPr lang="pt-PT" altLang="ja-JP" dirty="0"/>
              <a:t> </a:t>
            </a:r>
            <a:r>
              <a:rPr lang="pt-PT" altLang="ja-JP" dirty="0">
                <a:latin typeface="Arial" panose="020B0604020202020204" pitchFamily="34" charset="0"/>
                <a:cs typeface="Arial" panose="020B0604020202020204" pitchFamily="34" charset="0"/>
              </a:rPr>
              <a:t>Professor por matéria: no chûgakko, há um professor para cada matéria  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 algn="just">
              <a:lnSpc>
                <a:spcPct val="114000"/>
              </a:lnSpc>
            </a:pPr>
            <a:r>
              <a:rPr lang="ja-JP" altLang="ja-JP" dirty="0"/>
              <a:t>イ</a:t>
            </a:r>
            <a:r>
              <a:rPr lang="pt-BR" altLang="ja-JP" dirty="0"/>
              <a:t>. </a:t>
            </a:r>
            <a:r>
              <a:rPr lang="pt-PT" altLang="ja-JP" dirty="0">
                <a:latin typeface="Arial" panose="020B0604020202020204" pitchFamily="34" charset="0"/>
                <a:cs typeface="Arial" panose="020B0604020202020204" pitchFamily="34" charset="0"/>
              </a:rPr>
              <a:t>O professor responsável da turma irá coordenar também as matérias de “DÔTOKU” (Ed.Moral), “TOKUBETSU KATSUDÔ” (atividades especiais), “SOUGÔ” (estudos através de pesquisa), “GAKKÔ SAIRYÔ” (matéria variável) e atividades diárias da classe (reunião da manhã e de saída).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ja-JP" dirty="0"/>
              <a:t>　</a:t>
            </a:r>
            <a:r>
              <a:rPr lang="pt-PT" altLang="ja-JP" dirty="0"/>
              <a:t>  </a:t>
            </a:r>
            <a:r>
              <a:rPr lang="ja-JP" altLang="ja-JP" sz="1000" dirty="0"/>
              <a:t>　ア　教科担任制：中学校の授業は、教科ごとに先生が替わります。</a:t>
            </a:r>
          </a:p>
          <a:p>
            <a:r>
              <a:rPr lang="ja-JP" altLang="ja-JP" sz="1000" dirty="0"/>
              <a:t>　</a:t>
            </a:r>
            <a:r>
              <a:rPr lang="en-US" altLang="ja-JP" sz="1000" dirty="0"/>
              <a:t>    </a:t>
            </a:r>
            <a:r>
              <a:rPr lang="ja-JP" altLang="ja-JP" sz="1000" dirty="0"/>
              <a:t>　</a:t>
            </a:r>
            <a:r>
              <a:rPr lang="en-US" altLang="ja-JP" sz="1000" dirty="0"/>
              <a:t> </a:t>
            </a:r>
            <a:r>
              <a:rPr lang="ja-JP" altLang="ja-JP" sz="1000" dirty="0"/>
              <a:t>イ　学級担任は、道徳や特別活動、総合的な学習の時間、学校裁量、毎日の学級活動</a:t>
            </a:r>
            <a:r>
              <a:rPr lang="en-US" altLang="ja-JP" sz="1000" dirty="0"/>
              <a:t>     </a:t>
            </a:r>
          </a:p>
          <a:p>
            <a:r>
              <a:rPr lang="en-US" altLang="ja-JP" sz="1000" dirty="0"/>
              <a:t>               </a:t>
            </a:r>
            <a:r>
              <a:rPr lang="ja-JP" altLang="ja-JP" sz="1000" dirty="0"/>
              <a:t>（朝の会、帰りの会）などを受けもちます。</a:t>
            </a:r>
            <a:endParaRPr lang="pt-BR" altLang="ja-JP" sz="1000" dirty="0"/>
          </a:p>
          <a:p>
            <a:endParaRPr lang="pt-BR" altLang="ja-JP" sz="2000" b="1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14033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(5) Tempo de estudo em casa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家庭学習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222250" indent="-15240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pt-PT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Os estudos ficam mais difíceis e aumenta o conteúdo em relação à escola primária. </a:t>
            </a:r>
          </a:p>
          <a:p>
            <a:pPr marL="222250" indent="-15240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   Por isso, ter o tempo de estudo em casa se torna mais importante do que já era.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177800" indent="-17780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中学校の学習は、小学校のときよりも難しくなり、内容も多くなってきます。したがって、家庭学習が今まで以上に、大切になります。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9750" indent="-360363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ア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Desenvolva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hábito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fazer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“YOSHÛ” (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estudar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matéria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antes de ser dado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aula) e “FUKUSHÛ” (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fazer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revisão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depois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da aula). Determine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objetivos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para o tempo de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318770" indent="4445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</a:t>
            </a: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目標をもって勉強に取り組み、予習と復習をすすんで行う習慣を身につけましょう。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9750" indent="-360363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イ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 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No tempo de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em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casa,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não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se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limite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fazer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as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tarefa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obrigatórias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Estude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por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conta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própria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318770" indent="466725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○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“KADAI” =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tarefas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obrigatórias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(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tarefas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casa dadas por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matéria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ou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por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série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)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</a:t>
            </a:r>
            <a:r>
              <a:rPr lang="en-US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</a:t>
            </a: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課題だけでなく、自分からすすんで学習するようにしましょう。 　 　　○課題＝与えられた勉強（各教科や学年の宿題など）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3078" name="図 7" descr="「中学生 勉強 イ...」の画像検索結果">
            <a:hlinkClick r:id="rId3"/>
            <a:extLst>
              <a:ext uri="{FF2B5EF4-FFF2-40B4-BE49-F238E27FC236}">
                <a16:creationId xmlns:a16="http://schemas.microsoft.com/office/drawing/2014/main" id="{676910D3-8A5D-4F26-8389-5035A6E6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55" y="4717509"/>
            <a:ext cx="83661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0B3695DA-79A1-4DE1-8005-9FC2DAF4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852" y="3752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38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192E36-2A88-4973-861B-7D6CCB9819EA}"/>
              </a:ext>
            </a:extLst>
          </p:cNvPr>
          <p:cNvSpPr/>
          <p:nvPr/>
        </p:nvSpPr>
        <p:spPr>
          <a:xfrm>
            <a:off x="0" y="0"/>
            <a:ext cx="10168128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033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endParaRPr lang="pt-BR" altLang="ja-JP" sz="2000" b="1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140335">
              <a:lnSpc>
                <a:spcPct val="115000"/>
              </a:lnSpc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3077" name="図 8" descr="「中学生 勉強 イ...」の画像検索結果">
            <a:hlinkClick r:id="rId3"/>
            <a:extLst>
              <a:ext uri="{FF2B5EF4-FFF2-40B4-BE49-F238E27FC236}">
                <a16:creationId xmlns:a16="http://schemas.microsoft.com/office/drawing/2014/main" id="{350B4BE5-9611-4419-B224-AB2BB827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96" y="2570162"/>
            <a:ext cx="858837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図 7" descr="「中学生 勉強 イ...」の画像検索結果">
            <a:hlinkClick r:id="rId5"/>
            <a:extLst>
              <a:ext uri="{FF2B5EF4-FFF2-40B4-BE49-F238E27FC236}">
                <a16:creationId xmlns:a16="http://schemas.microsoft.com/office/drawing/2014/main" id="{676910D3-8A5D-4F26-8389-5035A6E6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20" y="2571191"/>
            <a:ext cx="83661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0B3695DA-79A1-4DE1-8005-9FC2DAF4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852" y="3752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48C436-497B-4D40-831B-24F98D400A8A}"/>
              </a:ext>
            </a:extLst>
          </p:cNvPr>
          <p:cNvSpPr/>
          <p:nvPr/>
        </p:nvSpPr>
        <p:spPr>
          <a:xfrm>
            <a:off x="218208" y="715926"/>
            <a:ext cx="11350939" cy="301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155" indent="-172085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ウ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Faça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um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planejamento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Especialmente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para as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provas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periódicas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, é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muito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importante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fazer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um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bom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planejamento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para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conseguir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se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dedicar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na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semana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preparação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“TESTO SHÛKAN”.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311150" indent="-31115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en-US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</a:t>
            </a:r>
            <a:r>
              <a:rPr lang="ja-JP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計画を立てて学習しましょう。特に、定期テストでは、テスト週間中の学習計画が、とても大切になります。</a:t>
            </a:r>
            <a:endParaRPr lang="en-US" altLang="ja-JP" sz="14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311150" indent="-31115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endParaRPr lang="en-US" altLang="ja-JP" sz="14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311150" indent="-31115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○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Há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5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periodos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provas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ano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定期テストは年間５回行う予定です。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478530" algn="l"/>
                <a:tab pos="4429760" algn="l"/>
                <a:tab pos="4983480" algn="l"/>
              </a:tabLs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1º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período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: TYÛKAN TEST, KIMATSU TEST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１学期…中間テスト、期末テスト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478530" algn="l"/>
                <a:tab pos="4429760" algn="l"/>
                <a:tab pos="4983480" algn="l"/>
              </a:tabLs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2º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período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: TYÛKAN TEST, KIMATSU TEST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２学期…中間テスト、期末テスト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478530" algn="l"/>
                <a:tab pos="4429760" algn="l"/>
                <a:tab pos="4983480" algn="l"/>
              </a:tabLs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3º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período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: SOUKATSU TEST (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matéria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do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ano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)	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３学期…総括テスト（１年間のまとめ）</a:t>
            </a:r>
            <a:endParaRPr lang="ja-JP" altLang="ja-JP" sz="12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907D40-B248-40DF-8B14-FEE4276C6F17}"/>
              </a:ext>
            </a:extLst>
          </p:cNvPr>
          <p:cNvSpPr/>
          <p:nvPr/>
        </p:nvSpPr>
        <p:spPr>
          <a:xfrm>
            <a:off x="218208" y="4247351"/>
            <a:ext cx="11350940" cy="133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155" indent="-172085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エ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Faça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registro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cada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dia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no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diário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“HIKARI”. </a:t>
            </a: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一日の生活の様子を「ひかり」に記録していきましょう。</a:t>
            </a:r>
          </a:p>
          <a:p>
            <a:pPr indent="53340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○ 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“HIKARI” é o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diário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estudante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		</a:t>
            </a:r>
            <a:r>
              <a:rPr lang="en-US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○「ひかり」＝生活日記のこと</a:t>
            </a:r>
          </a:p>
          <a:p>
            <a:pPr marL="629285" indent="-630555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</a:t>
            </a: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※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Esse diário será lido pelo professor todos os dias. Ele irá escrever um comentário elogiando, incentivando ou poderá ajudá-lo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nas dificuldades que você escrever.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6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02FAF2-C252-4498-A4C9-B7B897BA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7100888"/>
          </a:xfrm>
        </p:spPr>
        <p:txBody>
          <a:bodyPr/>
          <a:lstStyle/>
          <a:p>
            <a:r>
              <a:rPr lang="pt-BR" altLang="ja-JP" b="1" dirty="0"/>
              <a:t>Programação anual </a:t>
            </a:r>
            <a:r>
              <a:rPr lang="pt-BR" altLang="ja-JP" dirty="0"/>
              <a:t>(ano letivo 2024) </a:t>
            </a:r>
            <a:r>
              <a:rPr lang="ja-JP" altLang="ja-JP" sz="1200" dirty="0"/>
              <a:t>【資料】年間計画予定（令和</a:t>
            </a:r>
            <a:r>
              <a:rPr lang="ja-JP" altLang="en-US" sz="1200" dirty="0"/>
              <a:t>６</a:t>
            </a:r>
            <a:r>
              <a:rPr lang="ja-JP" altLang="ja-JP" sz="1200" dirty="0"/>
              <a:t>年度）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F2A5DE8-2C0E-4202-AD5C-4A4ADF0E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39505"/>
              </p:ext>
            </p:extLst>
          </p:nvPr>
        </p:nvGraphicFramePr>
        <p:xfrm>
          <a:off x="0" y="400054"/>
          <a:ext cx="11901486" cy="594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370646829"/>
                    </a:ext>
                  </a:extLst>
                </a:gridCol>
                <a:gridCol w="5180597">
                  <a:extLst>
                    <a:ext uri="{9D8B030D-6E8A-4147-A177-3AD203B41FA5}">
                      <a16:colId xmlns:a16="http://schemas.microsoft.com/office/drawing/2014/main" val="2205961366"/>
                    </a:ext>
                  </a:extLst>
                </a:gridCol>
                <a:gridCol w="735222">
                  <a:extLst>
                    <a:ext uri="{9D8B030D-6E8A-4147-A177-3AD203B41FA5}">
                      <a16:colId xmlns:a16="http://schemas.microsoft.com/office/drawing/2014/main" val="946629571"/>
                    </a:ext>
                  </a:extLst>
                </a:gridCol>
                <a:gridCol w="5271292">
                  <a:extLst>
                    <a:ext uri="{9D8B030D-6E8A-4147-A177-3AD203B41FA5}">
                      <a16:colId xmlns:a16="http://schemas.microsoft.com/office/drawing/2014/main" val="2692112036"/>
                    </a:ext>
                  </a:extLst>
                </a:gridCol>
              </a:tblGrid>
              <a:tr h="2101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mês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Principais Provas</a:t>
                      </a:r>
                      <a:r>
                        <a:rPr lang="ja-JP" sz="1400" dirty="0">
                          <a:effectLst/>
                        </a:rPr>
                        <a:t>・</a:t>
                      </a:r>
                      <a:r>
                        <a:rPr lang="pt-BR" sz="1400" dirty="0">
                          <a:effectLst/>
                        </a:rPr>
                        <a:t>Atividades     </a:t>
                      </a:r>
                      <a:r>
                        <a:rPr lang="ja-JP" altLang="ja-JP" sz="800" dirty="0">
                          <a:effectLst/>
                        </a:rPr>
                        <a:t>テスト・主な行事 等</a:t>
                      </a:r>
                      <a:endParaRPr lang="ja-JP" alt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mês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Principais Provas</a:t>
                      </a:r>
                      <a:r>
                        <a:rPr lang="ja-JP" sz="1400" dirty="0">
                          <a:effectLst/>
                        </a:rPr>
                        <a:t>・</a:t>
                      </a:r>
                      <a:r>
                        <a:rPr lang="pt-BR" sz="1400" dirty="0">
                          <a:effectLst/>
                        </a:rPr>
                        <a:t>Atividades   </a:t>
                      </a:r>
                      <a:r>
                        <a:rPr lang="ja-JP" altLang="ja-JP" sz="800" dirty="0">
                          <a:effectLst/>
                        </a:rPr>
                        <a:t>テスト・主な行事 等</a:t>
                      </a:r>
                      <a:endParaRPr lang="ja-JP" alt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6681654"/>
                  </a:ext>
                </a:extLst>
              </a:tr>
              <a:tr h="955978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4</a:t>
                      </a:r>
                      <a:endParaRPr lang="ja-JP" sz="11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Abr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Cerimônia de ingresso e de início das aulas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入学式・始業式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ja-JP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Out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TYÛKAN TEST (1º ~ 3º ano)</a:t>
                      </a:r>
                      <a:endParaRPr lang="ja-JP" sz="2000" dirty="0">
                        <a:effectLst/>
                      </a:endParaRPr>
                    </a:p>
                    <a:p>
                      <a:pPr indent="6667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prova de 5 matérias em 2 dias 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1º ano – Acampamento YAGAI</a:t>
                      </a:r>
                      <a:endParaRPr lang="ja-JP" sz="20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中間テスト（１～３年）５教科２日間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ja-JP" sz="1200" dirty="0">
                          <a:effectLst/>
                        </a:rPr>
                        <a:t>１年野外教育活動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6602926"/>
                  </a:ext>
                </a:extLst>
              </a:tr>
              <a:tr h="955978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5</a:t>
                      </a:r>
                      <a:endParaRPr lang="ja-JP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Mai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TYÛKAN TEST (1º ~ 3º ano)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- prova de 5 matérias em 2 dias 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SLOGAN FESTIVAL</a:t>
                      </a:r>
                      <a:endParaRPr lang="ja-JP" sz="20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中間テスト（１～３年）５教科２日間</a:t>
                      </a:r>
                      <a:r>
                        <a:rPr lang="pt-BR" sz="1200" dirty="0">
                          <a:effectLst/>
                        </a:rPr>
                        <a:t>  </a:t>
                      </a:r>
                      <a:r>
                        <a:rPr lang="ja-JP" sz="1200" dirty="0">
                          <a:effectLst/>
                        </a:rPr>
                        <a:t>スローガンフェスティバル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</a:t>
                      </a:r>
                      <a:endParaRPr lang="ja-JP" sz="20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Nov</a:t>
                      </a:r>
                      <a:endParaRPr lang="ja-JP" sz="20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KIMATSU TEST (1º ~ 3º ano)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期末テスト（１～３年）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033018"/>
                  </a:ext>
                </a:extLst>
              </a:tr>
              <a:tr h="955978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6</a:t>
                      </a:r>
                      <a:endParaRPr lang="ja-JP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Jun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KIMATSU TEST (1º ~ 3º ano)</a:t>
                      </a:r>
                      <a:endParaRPr lang="ja-JP" sz="2000" dirty="0">
                        <a:effectLst/>
                      </a:endParaRPr>
                    </a:p>
                    <a:p>
                      <a:pPr indent="66675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prova de 9 matérias em 3 dias 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3º ano - Viagem SHÛGAKU RYOKÔ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期末テスト（１～３年）９教科３日間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ja-JP" sz="1200" dirty="0">
                          <a:effectLst/>
                        </a:rPr>
                        <a:t>３年修学旅行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ja-JP" sz="20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Dez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Reunião individual de pais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2º ano – Vivência de trabalho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保護者会</a:t>
                      </a:r>
                      <a:r>
                        <a:rPr lang="pt-BR" sz="1200" dirty="0">
                          <a:effectLst/>
                        </a:rPr>
                        <a:t>, </a:t>
                      </a:r>
                      <a:r>
                        <a:rPr lang="ja-JP" sz="1200" dirty="0">
                          <a:effectLst/>
                        </a:rPr>
                        <a:t>２年職業体験学習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680483"/>
                  </a:ext>
                </a:extLst>
              </a:tr>
              <a:tr h="710651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7</a:t>
                      </a:r>
                      <a:endParaRPr lang="ja-JP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Jul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Reunião individual de pais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Campeonato esportivo municipal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保護者会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ja-JP" sz="1200" dirty="0">
                          <a:effectLst/>
                        </a:rPr>
                        <a:t>市総体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ja-JP" sz="20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Jan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SOUKATSU TEST ( 3º ano)</a:t>
                      </a:r>
                      <a:endParaRPr lang="ja-JP" sz="2000" dirty="0">
                        <a:effectLst/>
                      </a:endParaRPr>
                    </a:p>
                    <a:p>
                      <a:pPr indent="666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prova de 5 matérias em 1 dia</a:t>
                      </a:r>
                      <a:endParaRPr lang="ja-JP" sz="20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総括テスト（３年）５教科１日間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116285"/>
                  </a:ext>
                </a:extLst>
              </a:tr>
              <a:tr h="955978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8</a:t>
                      </a:r>
                      <a:endParaRPr lang="ja-JP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Ago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Aulas de reforço (de acordo com a série)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補充学習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ja-JP" sz="1200" dirty="0">
                          <a:effectLst/>
                        </a:rPr>
                        <a:t>学年に応じて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ja-JP" sz="20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Fev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0" indent="-6985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Provas SOUKATSU TEST (1º e 2º ano) – prova de 9 matérias em 3 dias</a:t>
                      </a:r>
                      <a:endParaRPr lang="ja-JP" sz="2000" dirty="0">
                        <a:effectLst/>
                      </a:endParaRPr>
                    </a:p>
                    <a:p>
                      <a:pPr marL="66675" indent="-666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COLOR FESTIVAL</a:t>
                      </a:r>
                      <a:endParaRPr lang="ja-JP" sz="20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総括テスト（１・２年）９教科３日間 カラ</a:t>
                      </a:r>
                      <a:r>
                        <a:rPr lang="ja-JP" altLang="en-US" sz="1200" dirty="0">
                          <a:effectLst/>
                        </a:rPr>
                        <a:t>ー</a:t>
                      </a:r>
                      <a:r>
                        <a:rPr lang="ja-JP" sz="1200" dirty="0">
                          <a:effectLst/>
                        </a:rPr>
                        <a:t>フェスティバル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398100"/>
                  </a:ext>
                </a:extLst>
              </a:tr>
              <a:tr h="955978"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9</a:t>
                      </a:r>
                      <a:endParaRPr lang="ja-JP" sz="1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Set</a:t>
                      </a:r>
                      <a:endParaRPr lang="ja-JP" sz="11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Eleição para representante de aluno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Campeonato esportivo municipal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SPORT FESTIVAL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後期生徒会役員選挙</a:t>
                      </a:r>
                      <a:r>
                        <a:rPr lang="pt-BR" sz="1200" dirty="0">
                          <a:effectLst/>
                        </a:rPr>
                        <a:t>,</a:t>
                      </a:r>
                      <a:r>
                        <a:rPr lang="ja-JP" sz="1200" dirty="0">
                          <a:effectLst/>
                        </a:rPr>
                        <a:t>市新人大会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ja-JP" sz="1200" dirty="0">
                          <a:effectLst/>
                        </a:rPr>
                        <a:t>スポーツフェスティバル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ja-JP" sz="20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Mar</a:t>
                      </a:r>
                      <a:endParaRPr lang="ja-JP" sz="200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Cerimônia de formatura</a:t>
                      </a:r>
                      <a:endParaRPr lang="ja-JP" sz="2000" dirty="0">
                        <a:effectLst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effectLst/>
                        </a:rPr>
                        <a:t>卒業証書授与式</a:t>
                      </a:r>
                      <a:endParaRPr lang="ja-JP" sz="1200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665869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39207945-4E60-45C1-B38F-A4177CCC6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6319391"/>
            <a:ext cx="119827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※ </a:t>
            </a:r>
            <a:r>
              <a:rPr kumimoji="0" lang="pt-BR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cada série há provas CONCOUR de kanji, Matemática, vocabulário de Inglês e outros.</a:t>
            </a:r>
            <a:endParaRPr kumimoji="0" lang="pt-BR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※ </a:t>
            </a:r>
            <a:r>
              <a:rPr kumimoji="0" lang="pt-BR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 é a programação prevista no momento atual (fev. 2023). Verifique o calendário anual definitivo do ano letivo 2023 que será postado no home page da escola no mês de abril.</a:t>
            </a:r>
            <a:r>
              <a:rPr kumimoji="0" lang="pt-BR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endParaRPr kumimoji="0" lang="pt-BR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ja-JP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※</a:t>
            </a:r>
            <a:r>
              <a:rPr kumimoji="0" lang="ja-JP" altLang="pt-B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学年ごとに、漢字コンクール、計算コンクール、英語スペリングコンテスト等があります。</a:t>
            </a: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    </a:t>
            </a:r>
            <a:endParaRPr kumimoji="0" lang="ja-JP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17A97DB-689D-447D-965E-B3016469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7786688"/>
            <a:ext cx="690562" cy="4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55723003-2D93-4A18-ADE0-CBBA25BB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6752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※Ｒ５</a:t>
            </a:r>
            <a:r>
              <a:rPr kumimoji="0" lang="en-US" altLang="ja-JP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２月現在の予定になります。</a:t>
            </a:r>
            <a:r>
              <a:rPr kumimoji="0" lang="ja-JP" altLang="en-GB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４月以降に本校ホームページで「令和５年度　年間計画」をご確認ください。</a:t>
            </a:r>
            <a:endParaRPr kumimoji="0" lang="ja-JP" alt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957277" y="89645"/>
            <a:ext cx="20238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Ⅱ</a:t>
            </a:r>
            <a:r>
              <a:rPr lang="ja-JP" altLang="en-US" dirty="0"/>
              <a:t>　東部中学校の　　部活動について</a:t>
            </a:r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0B9B8B4-66C2-42EC-B630-05CD0E32320A}"/>
              </a:ext>
            </a:extLst>
          </p:cNvPr>
          <p:cNvSpPr/>
          <p:nvPr/>
        </p:nvSpPr>
        <p:spPr>
          <a:xfrm>
            <a:off x="779318" y="89645"/>
            <a:ext cx="895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Atividade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BUKATSU </a:t>
            </a: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oferecidas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no </a:t>
            </a: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ano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letivo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de 2024</a:t>
            </a:r>
            <a:r>
              <a:rPr lang="ja-JP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令和</a:t>
            </a:r>
            <a:r>
              <a:rPr lang="ja-JP" altLang="en-US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６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年度の部活動</a:t>
            </a:r>
            <a:endParaRPr lang="ja-JP" altLang="ja-JP" sz="16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C31BB8-FCA7-4EBF-A638-32735231C156}"/>
              </a:ext>
            </a:extLst>
          </p:cNvPr>
          <p:cNvSpPr/>
          <p:nvPr/>
        </p:nvSpPr>
        <p:spPr>
          <a:xfrm>
            <a:off x="613064" y="637740"/>
            <a:ext cx="9116724" cy="72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【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BUKATSU </a:t>
            </a:r>
            <a:r>
              <a:rPr lang="en-US" altLang="ja-JP" sz="2000" b="1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esportivo</a:t>
            </a: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】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ja-JP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【体育的部活動】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4373A4C-A41A-4DA6-8A1D-090D4764FCCB}"/>
              </a:ext>
            </a:extLst>
          </p:cNvPr>
          <p:cNvSpPr/>
          <p:nvPr/>
        </p:nvSpPr>
        <p:spPr>
          <a:xfrm>
            <a:off x="488377" y="1084269"/>
            <a:ext cx="5787732" cy="2158993"/>
          </a:xfrm>
          <a:prstGeom prst="roundRect">
            <a:avLst>
              <a:gd name="adj" fmla="val 7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Masculino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 </a:t>
            </a: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natação, basquete, beisebol, futebol, dança,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atletismo, tênis de mesa, handbol, kendô, judô,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(EKIDEN – revezamento de longa distância), (SUMÔ)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96D33D-AD9F-43DF-ADD6-7BBF6DEBDB77}"/>
              </a:ext>
            </a:extLst>
          </p:cNvPr>
          <p:cNvSpPr/>
          <p:nvPr/>
        </p:nvSpPr>
        <p:spPr>
          <a:xfrm>
            <a:off x="6359236" y="1084270"/>
            <a:ext cx="5497221" cy="2158992"/>
          </a:xfrm>
          <a:prstGeom prst="roundRect">
            <a:avLst>
              <a:gd name="adj" fmla="val 5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Feminino</a:t>
            </a: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natação, soft tênis, basquete, voleibol, dança,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 atletismo, tênis de mesa, dança, kendô, judô, </a:t>
            </a:r>
          </a:p>
          <a:p>
            <a:pPr marL="858520" indent="-858520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(EKIDEN – revezamento de longa distância)</a:t>
            </a:r>
            <a:endParaRPr lang="ja-JP" altLang="ja-JP" sz="24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E56A7C-1D0F-43CE-81C2-2E89D9F68ED7}"/>
              </a:ext>
            </a:extLst>
          </p:cNvPr>
          <p:cNvSpPr/>
          <p:nvPr/>
        </p:nvSpPr>
        <p:spPr>
          <a:xfrm>
            <a:off x="613064" y="3409731"/>
            <a:ext cx="5482936" cy="41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【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BUKATSU cultural</a:t>
            </a:r>
            <a:r>
              <a:rPr lang="ja-JP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】</a:t>
            </a:r>
            <a:r>
              <a:rPr lang="ja-JP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【文化的部活動】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FC9BDD0-7576-49B3-9707-121AFABF2973}"/>
              </a:ext>
            </a:extLst>
          </p:cNvPr>
          <p:cNvSpPr/>
          <p:nvPr/>
        </p:nvSpPr>
        <p:spPr>
          <a:xfrm>
            <a:off x="488376" y="3826991"/>
            <a:ext cx="11180615" cy="1524327"/>
          </a:xfrm>
          <a:prstGeom prst="roundRect">
            <a:avLst>
              <a:gd name="adj" fmla="val 8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-45402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pt-BR" altLang="ja-JP" sz="2000" u="sng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Misto</a:t>
            </a: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....  banda (instrumentos de sopro), </a:t>
            </a:r>
            <a:r>
              <a:rPr lang="pt-BR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SÔGÔ </a:t>
            </a:r>
            <a:r>
              <a:rPr lang="pt-PT" altLang="ja-JP" sz="20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(artesanato, artes)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630238" indent="-454025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男女　‥‥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Ｐ明朝" panose="02020600040205080304" pitchFamily="18" charset="-128"/>
                <a:cs typeface="ＭＳ Ｐゴシック" panose="020B0600070205080204" pitchFamily="50" charset="-128"/>
              </a:rPr>
              <a:t>吹奏楽、総合部（手芸、美術）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630238" indent="-454025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※</a:t>
            </a:r>
            <a:r>
              <a:rPr lang="pt-BR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As atividades de 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artesanato, computação e artes foram integradas num único grupo chamado SÔGÔ.</a:t>
            </a:r>
            <a:endParaRPr lang="ja-JP" altLang="ja-JP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indent="660400"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美術、手芸は、総合部として一括募集をしています。</a:t>
            </a:r>
            <a:endParaRPr lang="ja-JP" altLang="ja-JP" sz="20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3562E00-8E2A-46A2-BB67-92F6435F3AC0}"/>
              </a:ext>
            </a:extLst>
          </p:cNvPr>
          <p:cNvSpPr/>
          <p:nvPr/>
        </p:nvSpPr>
        <p:spPr>
          <a:xfrm>
            <a:off x="374072" y="5439433"/>
            <a:ext cx="11180615" cy="69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 algn="just">
              <a:lnSpc>
                <a:spcPct val="115000"/>
              </a:lnSpc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※</a:t>
            </a:r>
            <a:r>
              <a:rPr lang="ja-JP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Os materiais necessários no BUKATSU deverão ser comprados</a:t>
            </a:r>
            <a:r>
              <a:rPr lang="pt-PT" altLang="ja-JP" b="1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 somente depois de ingressar definitivamente em um grupo</a:t>
            </a:r>
            <a:r>
              <a:rPr lang="pt-PT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. Espere as orientações do professor do BUKATSU.</a:t>
            </a:r>
            <a:endParaRPr lang="ja-JP" altLang="ja-JP" sz="20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577E879-13E1-4F17-B579-88F93D2785B6}"/>
              </a:ext>
            </a:extLst>
          </p:cNvPr>
          <p:cNvSpPr/>
          <p:nvPr/>
        </p:nvSpPr>
        <p:spPr>
          <a:xfrm>
            <a:off x="374072" y="6089301"/>
            <a:ext cx="11413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53720" algn="l"/>
                <a:tab pos="1107440" algn="l"/>
                <a:tab pos="1661160" algn="l"/>
                <a:tab pos="2214880" algn="l"/>
                <a:tab pos="2768600" algn="l"/>
                <a:tab pos="3322320" algn="l"/>
                <a:tab pos="3876040" algn="l"/>
                <a:tab pos="4429760" algn="l"/>
                <a:tab pos="4983480" algn="l"/>
              </a:tabLst>
            </a:pPr>
            <a:r>
              <a:rPr lang="ja-JP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※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用具などを買うのは、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cs typeface="ＭＳ Ｐゴシック" panose="020B0600070205080204" pitchFamily="50" charset="-128"/>
              </a:rPr>
              <a:t>正式に入部が決定</a:t>
            </a:r>
            <a:r>
              <a:rPr lang="ja-JP" altLang="ja-JP" sz="12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してから部活動顧問の指示に従ってください。</a:t>
            </a:r>
            <a:endParaRPr lang="ja-JP" altLang="ja-JP" sz="12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7170" name="図 2" descr="「部活動 イラス...」の画像検索結果">
            <a:extLst>
              <a:ext uri="{FF2B5EF4-FFF2-40B4-BE49-F238E27FC236}">
                <a16:creationId xmlns:a16="http://schemas.microsoft.com/office/drawing/2014/main" id="{AE1A8F82-DEA9-4EBE-A946-EF24A5BC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99" y="5803997"/>
            <a:ext cx="11191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8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4078</Words>
  <Application>Microsoft Office PowerPoint</Application>
  <PresentationFormat>ワイド画面</PresentationFormat>
  <Paragraphs>522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4" baseType="lpstr">
      <vt:lpstr>ＭＳ Ｐゴシック</vt:lpstr>
      <vt:lpstr>ＭＳ Ｐ明朝</vt:lpstr>
      <vt:lpstr>ＭＳ ゴシック</vt:lpstr>
      <vt:lpstr>ＭＳ 明朝</vt:lpstr>
      <vt:lpstr>メイリオ</vt:lpstr>
      <vt:lpstr>游ゴシック</vt:lpstr>
      <vt:lpstr>Arial</vt:lpstr>
      <vt:lpstr>Arial Black</vt:lpstr>
      <vt:lpstr>Century</vt:lpstr>
      <vt:lpstr>Times New Roman</vt:lpstr>
      <vt:lpstr>Tw Cen MT</vt:lpstr>
      <vt:lpstr>Tw Cen MT Condensed</vt:lpstr>
      <vt:lpstr>Wingdings 3</vt:lpstr>
      <vt:lpstr>インテグラル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(4) Como ingressar oficialmente no BUKATSU   入部の手続き</vt:lpstr>
      <vt:lpstr>PowerPoint プレゼンテーション</vt:lpstr>
      <vt:lpstr>PowerPoint プレゼンテーション</vt:lpstr>
      <vt:lpstr>東部中学校の制服・学用品について   Uniformes da Escola TOBU e materiais</vt:lpstr>
      <vt:lpstr>東部中学校の制服・学用品について   Uniformes da Escola TOBU e materiais</vt:lpstr>
      <vt:lpstr>PowerPoint プレゼンテーション</vt:lpstr>
      <vt:lpstr>東部中学校の制服・学用品について Uniformes da Escola TOBU e materiais </vt:lpstr>
      <vt:lpstr>学校生活について　１</vt:lpstr>
      <vt:lpstr>学校生活について　２　</vt:lpstr>
      <vt:lpstr>学校生活について　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松岡　淑美</dc:creator>
  <cp:lastModifiedBy>04教務102東部中</cp:lastModifiedBy>
  <cp:revision>283</cp:revision>
  <cp:lastPrinted>2023-02-01T00:10:18Z</cp:lastPrinted>
  <dcterms:created xsi:type="dcterms:W3CDTF">2020-01-29T01:13:11Z</dcterms:created>
  <dcterms:modified xsi:type="dcterms:W3CDTF">2024-02-14T02:01:43Z</dcterms:modified>
</cp:coreProperties>
</file>