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894" r:id="rId3"/>
    <p:sldId id="891" r:id="rId4"/>
    <p:sldId id="883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4849" tIns="47425" rIns="94849" bIns="4742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5029"/>
          </a:xfrm>
          <a:prstGeom prst="rect">
            <a:avLst/>
          </a:prstGeom>
        </p:spPr>
        <p:txBody>
          <a:bodyPr vert="horz" lIns="94849" tIns="47425" rIns="94849" bIns="47425" rtlCol="0"/>
          <a:lstStyle>
            <a:lvl1pPr algn="r">
              <a:defRPr sz="1300"/>
            </a:lvl1pPr>
          </a:lstStyle>
          <a:p>
            <a:fld id="{3C552769-E9D5-482A-AE69-5BF30674C813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9" tIns="47425" rIns="94849" bIns="474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4849" tIns="47425" rIns="94849" bIns="474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4849" tIns="47425" rIns="94849" bIns="4742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5028"/>
          </a:xfrm>
          <a:prstGeom prst="rect">
            <a:avLst/>
          </a:prstGeom>
        </p:spPr>
        <p:txBody>
          <a:bodyPr vert="horz" lIns="94849" tIns="47425" rIns="94849" bIns="47425" rtlCol="0" anchor="b"/>
          <a:lstStyle>
            <a:lvl1pPr algn="r">
              <a:defRPr sz="1300"/>
            </a:lvl1pPr>
          </a:lstStyle>
          <a:p>
            <a:fld id="{F4B64A4A-7D6F-4730-AEA8-D38E844EF7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3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481">
              <a:defRPr/>
            </a:pPr>
            <a:fld id="{483357BA-8DAC-4315-A316-0FFB6B6D0E0A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48481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59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1EBF1-BB82-D850-9C5F-2D62185B0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F2F0C4-99D5-EBD1-10BA-ADBDD66E6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F0300D-012A-F223-DD21-230ECA66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888161-EBAE-0321-2327-748A81DD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4183E-F817-5F7C-931B-8EA23F4F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13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F2E813-C80F-D83F-1C0F-493088A7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0DCE6F-16C4-4EBA-FD72-887D526E5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0ACE3-595D-3B87-79AB-C1E0DBB2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AC678-461F-0598-FA25-587638A0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6C4697-18C2-AF22-89B8-EEEBE8A6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93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CAE1A8-DCEB-767C-44C4-393F18D6D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7B3513-E1F8-F706-DDAB-3970C3361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205C97-47D3-3541-8A9D-8883F3F2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17EACA-55F2-EB23-3D85-F5664128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7380E1-C166-6396-7C74-2992ACC1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769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0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081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916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15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671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76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8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C4412-E856-DF84-797F-51B990DE2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3C3283-EEE4-C87F-D3FD-EB34DFD08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7F82FF-93DD-572A-97E0-D8C0A488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AB496-5B80-4AC7-D152-B146301C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63E843-1534-9251-2619-C20AC9D4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178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663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43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91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6B6F58-EE2F-14B4-FF5F-B84005F3C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F64205-ED01-7BA3-81D8-0DD549B24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621F25-3AF2-0020-0156-CCD63F48C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5F0A7B-2AAE-007B-6813-BB7D5B1D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5D2317-8C7D-6CDC-2738-27196BE1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84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A7F91-A80A-E172-404E-51DF3094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771596-A82B-E619-5201-F81F24DB4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0B96DB-8201-1547-ADCB-BCA16CD5A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2CB42-E4E1-81DD-36A4-2E90C0A3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44E0ED-D62C-D1BC-FD98-6B22F210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5B33DD-9149-F75C-1C52-DE6C4423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1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312FC2-28C1-7CCE-1AC3-20D64FFEB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397B17-0D0B-462A-395D-D77331A85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F53578-A5BB-64F1-C1E1-A30849331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6D9775-5194-1D17-234F-CCB6ADAB26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A9E54E-A962-B5C7-D0EE-3FFDFE7F42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90027A-3CB6-0FE4-F5C3-E47E8568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BE8CD9-6DF1-0977-8D5C-16228BAE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5E0E789-C363-6013-0351-222B7DF8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43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A236C-7EDC-B0DC-5F77-6AEE99F4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9354ED-E2D0-E935-241A-7433F276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2EF2AA-DC39-67F4-E5D1-95911AC73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2CBFD1-9BE9-DA58-9C99-ED22F436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06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B18379-2828-83EC-6CF1-845767DF0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74EE0F-9FB7-7A57-CC4C-98130A39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2ABFC4-7836-19C0-2FB6-96643F01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3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20328-650A-F449-045A-2805E487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653D41-F18A-D485-3BC5-F0F2336A7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A104FC-B6F8-E053-EF02-E7DE0390C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563317-2336-F639-A36E-F9FE5187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130395-7EDE-9397-DB1B-9F1A68AA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52BA8B-A33D-A463-0B22-24F6DC0D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45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7CED25-8C0B-7419-5422-42E2983A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3257BAE-781C-2261-4E15-ACE4B8134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9CE51C-0324-A941-72FA-CFE052099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085D2-7689-848D-DB4D-9BAF20A56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B052CD-8556-F487-7A60-1590B024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25DD05-1DBA-4983-B2AA-D6F2A63B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05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13AD63E-CA24-CC91-C151-0C5E4E260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0ABB71-0554-9335-6778-381824553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CE6C-6D1C-569A-9620-698B7E7B26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4C80-1D49-4B64-96D9-42D7B139B377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419BE0-F9E9-44E3-A34D-B35709681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7973DC-F009-965F-6EC9-0D0D608A6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80DF-B7CE-42B4-8649-6F0D06D2FB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07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D004B-66E7-44E6-9112-2A0CFC8B9D66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5C481-869B-4FB7-A086-1A5DEA5E13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33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楕円 26">
            <a:extLst>
              <a:ext uri="{FF2B5EF4-FFF2-40B4-BE49-F238E27FC236}">
                <a16:creationId xmlns:a16="http://schemas.microsoft.com/office/drawing/2014/main" id="{95649FF5-F634-8514-7BE1-F9B89BFE7944}"/>
              </a:ext>
            </a:extLst>
          </p:cNvPr>
          <p:cNvSpPr/>
          <p:nvPr/>
        </p:nvSpPr>
        <p:spPr>
          <a:xfrm>
            <a:off x="0" y="22808"/>
            <a:ext cx="12080033" cy="675297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2" name="オブジェクト 21">
            <a:extLst>
              <a:ext uri="{FF2B5EF4-FFF2-40B4-BE49-F238E27FC236}">
                <a16:creationId xmlns:a16="http://schemas.microsoft.com/office/drawing/2014/main" id="{ED927D2F-EE24-949D-76BC-4ABAEBEFA7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209409"/>
              </p:ext>
            </p:extLst>
          </p:nvPr>
        </p:nvGraphicFramePr>
        <p:xfrm>
          <a:off x="6540970" y="2466393"/>
          <a:ext cx="1225786" cy="1763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3" imgW="1324080" imgH="1905120" progId="PBrush">
                  <p:embed/>
                </p:oleObj>
              </mc:Choice>
              <mc:Fallback>
                <p:oleObj name="Bitmap Image" r:id="rId3" imgW="1324080" imgH="19051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0970" y="2466393"/>
                        <a:ext cx="1225786" cy="1763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図 20">
            <a:extLst>
              <a:ext uri="{FF2B5EF4-FFF2-40B4-BE49-F238E27FC236}">
                <a16:creationId xmlns:a16="http://schemas.microsoft.com/office/drawing/2014/main" id="{A105AC37-451D-7C2E-CD45-685593ACF5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509" y="2501680"/>
            <a:ext cx="1119609" cy="1762656"/>
          </a:xfrm>
          <a:prstGeom prst="rect">
            <a:avLst/>
          </a:prstGeom>
        </p:spPr>
      </p:pic>
      <p:sp>
        <p:nvSpPr>
          <p:cNvPr id="15" name="楕円 14">
            <a:extLst>
              <a:ext uri="{FF2B5EF4-FFF2-40B4-BE49-F238E27FC236}">
                <a16:creationId xmlns:a16="http://schemas.microsoft.com/office/drawing/2014/main" id="{2EB8C500-8ABD-BB0A-1547-187685A9AFB3}"/>
              </a:ext>
            </a:extLst>
          </p:cNvPr>
          <p:cNvSpPr/>
          <p:nvPr/>
        </p:nvSpPr>
        <p:spPr>
          <a:xfrm>
            <a:off x="3585216" y="105030"/>
            <a:ext cx="4393320" cy="202317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CC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D90207-1F78-B07F-2124-7BBBCD9DE7CB}"/>
              </a:ext>
            </a:extLst>
          </p:cNvPr>
          <p:cNvSpPr txBox="1"/>
          <p:nvPr/>
        </p:nvSpPr>
        <p:spPr>
          <a:xfrm>
            <a:off x="3462773" y="781625"/>
            <a:ext cx="4641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</a:t>
            </a:r>
            <a:r>
              <a:rPr kumimoji="1"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小学校</a:t>
            </a:r>
            <a:endParaRPr kumimoji="1"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学校運営協議会</a:t>
            </a:r>
            <a:endParaRPr kumimoji="1" lang="ja-JP" altLang="en-US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C86131-435C-5413-6559-2FED4C0AEB02}"/>
              </a:ext>
            </a:extLst>
          </p:cNvPr>
          <p:cNvSpPr txBox="1"/>
          <p:nvPr/>
        </p:nvSpPr>
        <p:spPr>
          <a:xfrm>
            <a:off x="8048445" y="5816582"/>
            <a:ext cx="2330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教育委員会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A302CD2-FDC6-4561-EAED-A36B529147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0857" y="2675969"/>
            <a:ext cx="1233020" cy="164916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2C3A8A-D165-DBA2-8EE6-79FD8D0E9029}"/>
              </a:ext>
            </a:extLst>
          </p:cNvPr>
          <p:cNvSpPr txBox="1"/>
          <p:nvPr/>
        </p:nvSpPr>
        <p:spPr>
          <a:xfrm>
            <a:off x="1259633" y="0"/>
            <a:ext cx="10592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Ｒ５　コミュニティ・スクールによる緩やかな</a:t>
            </a:r>
            <a:r>
              <a:rPr lang="ja-JP" altLang="en-US" sz="28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ネットワーク（イメージ）</a:t>
            </a:r>
            <a:endParaRPr kumimoji="1" lang="en-US" altLang="ja-JP" sz="28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5E57B4D-A1BF-70D6-424E-D3452870D703}"/>
              </a:ext>
            </a:extLst>
          </p:cNvPr>
          <p:cNvSpPr txBox="1"/>
          <p:nvPr/>
        </p:nvSpPr>
        <p:spPr>
          <a:xfrm>
            <a:off x="9381102" y="710890"/>
            <a:ext cx="2623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老人クラブ連合会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・昔遊び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・農業体験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さつまいも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73C574-9981-1DF3-E2C7-7F9E6590E867}"/>
              </a:ext>
            </a:extLst>
          </p:cNvPr>
          <p:cNvSpPr txBox="1"/>
          <p:nvPr/>
        </p:nvSpPr>
        <p:spPr>
          <a:xfrm>
            <a:off x="1490405" y="4948398"/>
            <a:ext cx="1672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子ども会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消防団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磯辺マックス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417713C-0CCE-7E25-B5A0-7CD5F6A0BC10}"/>
              </a:ext>
            </a:extLst>
          </p:cNvPr>
          <p:cNvSpPr txBox="1"/>
          <p:nvPr/>
        </p:nvSpPr>
        <p:spPr>
          <a:xfrm>
            <a:off x="187245" y="470346"/>
            <a:ext cx="2481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ＰＴＡ活動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・いそべフェスタ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・朝の交通立ち番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D8F00F-9834-0F18-66E5-288E875D9094}"/>
              </a:ext>
            </a:extLst>
          </p:cNvPr>
          <p:cNvSpPr txBox="1"/>
          <p:nvPr/>
        </p:nvSpPr>
        <p:spPr>
          <a:xfrm>
            <a:off x="5338115" y="5144608"/>
            <a:ext cx="27666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自治会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・健全育成会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・１５０周年行事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・子ども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見守り隊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・校区見回りボランティア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F38F2C-60D0-11AF-DF06-1058A412AFC4}"/>
              </a:ext>
            </a:extLst>
          </p:cNvPr>
          <p:cNvSpPr txBox="1"/>
          <p:nvPr/>
        </p:nvSpPr>
        <p:spPr>
          <a:xfrm>
            <a:off x="125912" y="5956944"/>
            <a:ext cx="5947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（校区の公共施設）　　磯辺保育園　長栄保育園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南陽中学校　保健センター　等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A861DCE-6843-4882-243B-A80C17001933}"/>
              </a:ext>
            </a:extLst>
          </p:cNvPr>
          <p:cNvSpPr txBox="1"/>
          <p:nvPr/>
        </p:nvSpPr>
        <p:spPr>
          <a:xfrm>
            <a:off x="9575961" y="2311326"/>
            <a:ext cx="2504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市民館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・校区市民館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（市民館まつり）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・地区市民館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（市民館まつり）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7FA2659-0EF7-1FC3-E293-AA43596C4355}"/>
              </a:ext>
            </a:extLst>
          </p:cNvPr>
          <p:cNvSpPr txBox="1"/>
          <p:nvPr/>
        </p:nvSpPr>
        <p:spPr>
          <a:xfrm>
            <a:off x="8228523" y="6129447"/>
            <a:ext cx="269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のびるんｄｅスクール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児童クラブ</a:t>
            </a:r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224986-9E7C-F133-3920-2530C483F018}"/>
              </a:ext>
            </a:extLst>
          </p:cNvPr>
          <p:cNvSpPr txBox="1"/>
          <p:nvPr/>
        </p:nvSpPr>
        <p:spPr>
          <a:xfrm>
            <a:off x="8127150" y="4178914"/>
            <a:ext cx="40648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学習活動支援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・農業体験（３年野菜、４年米等）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・セカンドステップ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・出前授業（イノチオ、豊橋信用金庫等）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・校区の歴史</a:t>
            </a:r>
            <a:endParaRPr kumimoji="1"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BAE76F0-C28B-BC51-866F-C2B155FAB424}"/>
              </a:ext>
            </a:extLst>
          </p:cNvPr>
          <p:cNvSpPr txBox="1"/>
          <p:nvPr/>
        </p:nvSpPr>
        <p:spPr>
          <a:xfrm>
            <a:off x="559897" y="3660006"/>
            <a:ext cx="291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民生委員・主任児童委員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更生保護女性会</a:t>
            </a:r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61A6564-2F80-9705-1D11-E59C09044FB8}"/>
              </a:ext>
            </a:extLst>
          </p:cNvPr>
          <p:cNvSpPr txBox="1"/>
          <p:nvPr/>
        </p:nvSpPr>
        <p:spPr>
          <a:xfrm>
            <a:off x="7181998" y="1193133"/>
            <a:ext cx="2051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卒業生（同窓生）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１５０周年行事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周年記念行事</a:t>
            </a:r>
            <a:endParaRPr kumimoji="1" lang="ja-JP" altLang="en-US" dirty="0"/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4E3E0E69-4585-7C7E-137A-AB497F3CB1D9}"/>
              </a:ext>
            </a:extLst>
          </p:cNvPr>
          <p:cNvCxnSpPr/>
          <p:nvPr/>
        </p:nvCxnSpPr>
        <p:spPr>
          <a:xfrm>
            <a:off x="6073320" y="4713661"/>
            <a:ext cx="214003" cy="540454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475E8487-F6AD-DBCF-C679-621FC5AACE59}"/>
              </a:ext>
            </a:extLst>
          </p:cNvPr>
          <p:cNvCxnSpPr>
            <a:cxnSpLocks/>
          </p:cNvCxnSpPr>
          <p:nvPr/>
        </p:nvCxnSpPr>
        <p:spPr>
          <a:xfrm>
            <a:off x="6154199" y="3765874"/>
            <a:ext cx="406083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94A8CCEB-5D4F-1921-5123-F616E40896AD}"/>
              </a:ext>
            </a:extLst>
          </p:cNvPr>
          <p:cNvCxnSpPr>
            <a:cxnSpLocks/>
          </p:cNvCxnSpPr>
          <p:nvPr/>
        </p:nvCxnSpPr>
        <p:spPr>
          <a:xfrm>
            <a:off x="4807497" y="3771511"/>
            <a:ext cx="406083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AD36FE34-9004-0334-D5D9-F71D46A2B68F}"/>
              </a:ext>
            </a:extLst>
          </p:cNvPr>
          <p:cNvCxnSpPr>
            <a:cxnSpLocks/>
          </p:cNvCxnSpPr>
          <p:nvPr/>
        </p:nvCxnSpPr>
        <p:spPr>
          <a:xfrm flipV="1">
            <a:off x="5697313" y="1672900"/>
            <a:ext cx="0" cy="279132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992EC342-1086-CBC9-9F16-BE58881CD78D}"/>
              </a:ext>
            </a:extLst>
          </p:cNvPr>
          <p:cNvCxnSpPr>
            <a:cxnSpLocks/>
          </p:cNvCxnSpPr>
          <p:nvPr/>
        </p:nvCxnSpPr>
        <p:spPr>
          <a:xfrm flipV="1">
            <a:off x="6219511" y="2029717"/>
            <a:ext cx="1421502" cy="81724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C0359EBB-333A-80F9-4245-D28F89F8CA9D}"/>
              </a:ext>
            </a:extLst>
          </p:cNvPr>
          <p:cNvCxnSpPr>
            <a:cxnSpLocks/>
          </p:cNvCxnSpPr>
          <p:nvPr/>
        </p:nvCxnSpPr>
        <p:spPr>
          <a:xfrm flipV="1">
            <a:off x="6163879" y="1637907"/>
            <a:ext cx="4148714" cy="1323655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BD3FBE48-4D56-5565-F577-5567754FEED7}"/>
              </a:ext>
            </a:extLst>
          </p:cNvPr>
          <p:cNvCxnSpPr>
            <a:cxnSpLocks/>
          </p:cNvCxnSpPr>
          <p:nvPr/>
        </p:nvCxnSpPr>
        <p:spPr>
          <a:xfrm>
            <a:off x="6945072" y="1272642"/>
            <a:ext cx="323475" cy="78992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77FF79A3-83F6-C144-B9B7-15B87FE5EEC1}"/>
              </a:ext>
            </a:extLst>
          </p:cNvPr>
          <p:cNvCxnSpPr>
            <a:cxnSpLocks/>
          </p:cNvCxnSpPr>
          <p:nvPr/>
        </p:nvCxnSpPr>
        <p:spPr>
          <a:xfrm flipV="1">
            <a:off x="7755823" y="1983842"/>
            <a:ext cx="2123213" cy="1346166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B744CB0D-9D42-05D6-3853-C58091B5900E}"/>
              </a:ext>
            </a:extLst>
          </p:cNvPr>
          <p:cNvCxnSpPr>
            <a:cxnSpLocks/>
          </p:cNvCxnSpPr>
          <p:nvPr/>
        </p:nvCxnSpPr>
        <p:spPr>
          <a:xfrm>
            <a:off x="7739701" y="3680043"/>
            <a:ext cx="767152" cy="44089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03D9F5B6-3287-6538-58DB-9A40F4893DF1}"/>
              </a:ext>
            </a:extLst>
          </p:cNvPr>
          <p:cNvCxnSpPr>
            <a:cxnSpLocks/>
          </p:cNvCxnSpPr>
          <p:nvPr/>
        </p:nvCxnSpPr>
        <p:spPr>
          <a:xfrm flipV="1">
            <a:off x="7794094" y="3322320"/>
            <a:ext cx="1754529" cy="17775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8A5DEE88-40A2-C97D-A8CD-0C463978FE57}"/>
              </a:ext>
            </a:extLst>
          </p:cNvPr>
          <p:cNvCxnSpPr>
            <a:cxnSpLocks/>
          </p:cNvCxnSpPr>
          <p:nvPr/>
        </p:nvCxnSpPr>
        <p:spPr>
          <a:xfrm>
            <a:off x="2045463" y="2299558"/>
            <a:ext cx="1570670" cy="1030754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C779D081-C4E4-6C6F-BBE2-0CD557B1F051}"/>
              </a:ext>
            </a:extLst>
          </p:cNvPr>
          <p:cNvCxnSpPr>
            <a:cxnSpLocks/>
          </p:cNvCxnSpPr>
          <p:nvPr/>
        </p:nvCxnSpPr>
        <p:spPr>
          <a:xfrm>
            <a:off x="2346229" y="1205311"/>
            <a:ext cx="1869318" cy="1418835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C9133DC6-A63A-77DD-EDF3-0873D1310494}"/>
              </a:ext>
            </a:extLst>
          </p:cNvPr>
          <p:cNvCxnSpPr>
            <a:cxnSpLocks/>
          </p:cNvCxnSpPr>
          <p:nvPr/>
        </p:nvCxnSpPr>
        <p:spPr>
          <a:xfrm flipH="1">
            <a:off x="2590072" y="4639774"/>
            <a:ext cx="2523051" cy="859034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A103682F-BC1F-C24F-DC91-2D2220A9525E}"/>
              </a:ext>
            </a:extLst>
          </p:cNvPr>
          <p:cNvCxnSpPr>
            <a:cxnSpLocks/>
          </p:cNvCxnSpPr>
          <p:nvPr/>
        </p:nvCxnSpPr>
        <p:spPr>
          <a:xfrm flipH="1">
            <a:off x="4193898" y="4811948"/>
            <a:ext cx="1222139" cy="1115706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5BCC9431-AA52-64C4-FE38-7695AD757581}"/>
              </a:ext>
            </a:extLst>
          </p:cNvPr>
          <p:cNvCxnSpPr>
            <a:cxnSpLocks/>
          </p:cNvCxnSpPr>
          <p:nvPr/>
        </p:nvCxnSpPr>
        <p:spPr>
          <a:xfrm>
            <a:off x="3246765" y="3765874"/>
            <a:ext cx="406083" cy="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C57E8815-AE1E-B466-D925-DD18C4E94513}"/>
              </a:ext>
            </a:extLst>
          </p:cNvPr>
          <p:cNvCxnSpPr>
            <a:cxnSpLocks/>
          </p:cNvCxnSpPr>
          <p:nvPr/>
        </p:nvCxnSpPr>
        <p:spPr>
          <a:xfrm>
            <a:off x="7567982" y="4631377"/>
            <a:ext cx="573607" cy="1197368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AEAE6691-1479-522E-848C-96F2AD6B3B0D}"/>
              </a:ext>
            </a:extLst>
          </p:cNvPr>
          <p:cNvCxnSpPr>
            <a:cxnSpLocks/>
          </p:cNvCxnSpPr>
          <p:nvPr/>
        </p:nvCxnSpPr>
        <p:spPr>
          <a:xfrm>
            <a:off x="6608364" y="4917578"/>
            <a:ext cx="1362674" cy="860861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111BE6F5-81C6-A24A-C16C-EC27D72A698E}"/>
              </a:ext>
            </a:extLst>
          </p:cNvPr>
          <p:cNvCxnSpPr>
            <a:cxnSpLocks/>
          </p:cNvCxnSpPr>
          <p:nvPr/>
        </p:nvCxnSpPr>
        <p:spPr>
          <a:xfrm>
            <a:off x="3383409" y="930346"/>
            <a:ext cx="1233316" cy="88094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ACE0BF0-3853-C5DD-8B20-9C0E70749949}"/>
              </a:ext>
            </a:extLst>
          </p:cNvPr>
          <p:cNvSpPr txBox="1"/>
          <p:nvPr/>
        </p:nvSpPr>
        <p:spPr>
          <a:xfrm>
            <a:off x="3764930" y="1993347"/>
            <a:ext cx="403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３名の地域学校協働活動推進委員</a:t>
            </a:r>
            <a:endParaRPr lang="en-US" altLang="ja-JP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（地域コーディネーター）</a:t>
            </a:r>
            <a:endParaRPr lang="en-US" altLang="ja-JP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1FAE7F89-6DB8-EB88-E983-5FF7301B96E5}"/>
              </a:ext>
            </a:extLst>
          </p:cNvPr>
          <p:cNvCxnSpPr>
            <a:cxnSpLocks/>
          </p:cNvCxnSpPr>
          <p:nvPr/>
        </p:nvCxnSpPr>
        <p:spPr>
          <a:xfrm flipV="1">
            <a:off x="2668555" y="4428347"/>
            <a:ext cx="997259" cy="673897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A037453F-604B-B7E3-29C3-49C0878376EC}"/>
              </a:ext>
            </a:extLst>
          </p:cNvPr>
          <p:cNvCxnSpPr>
            <a:cxnSpLocks/>
          </p:cNvCxnSpPr>
          <p:nvPr/>
        </p:nvCxnSpPr>
        <p:spPr>
          <a:xfrm flipV="1">
            <a:off x="7475346" y="2106703"/>
            <a:ext cx="340143" cy="32561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22B05B85-2349-01B7-9FC9-FD6646593F7C}"/>
              </a:ext>
            </a:extLst>
          </p:cNvPr>
          <p:cNvCxnSpPr>
            <a:cxnSpLocks/>
          </p:cNvCxnSpPr>
          <p:nvPr/>
        </p:nvCxnSpPr>
        <p:spPr>
          <a:xfrm>
            <a:off x="1379020" y="3176898"/>
            <a:ext cx="0" cy="346359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F05B1C57-9C82-0C50-024E-96A7DDF0A92D}"/>
              </a:ext>
            </a:extLst>
          </p:cNvPr>
          <p:cNvCxnSpPr>
            <a:cxnSpLocks/>
          </p:cNvCxnSpPr>
          <p:nvPr/>
        </p:nvCxnSpPr>
        <p:spPr>
          <a:xfrm>
            <a:off x="1463213" y="4369402"/>
            <a:ext cx="264367" cy="481586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CFE0CE95-F49A-4C01-C739-4CE07FFE61C5}"/>
              </a:ext>
            </a:extLst>
          </p:cNvPr>
          <p:cNvCxnSpPr>
            <a:cxnSpLocks/>
          </p:cNvCxnSpPr>
          <p:nvPr/>
        </p:nvCxnSpPr>
        <p:spPr>
          <a:xfrm flipH="1">
            <a:off x="9422248" y="5386936"/>
            <a:ext cx="495203" cy="570008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7B183572-30A5-91D6-00A0-0ADEDD7D1FEC}"/>
              </a:ext>
            </a:extLst>
          </p:cNvPr>
          <p:cNvCxnSpPr>
            <a:cxnSpLocks/>
          </p:cNvCxnSpPr>
          <p:nvPr/>
        </p:nvCxnSpPr>
        <p:spPr>
          <a:xfrm flipV="1">
            <a:off x="10005446" y="3777690"/>
            <a:ext cx="554699" cy="53802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3E4524C4-1D04-2941-21EE-9873140D0F08}"/>
              </a:ext>
            </a:extLst>
          </p:cNvPr>
          <p:cNvCxnSpPr>
            <a:cxnSpLocks/>
          </p:cNvCxnSpPr>
          <p:nvPr/>
        </p:nvCxnSpPr>
        <p:spPr>
          <a:xfrm flipH="1" flipV="1">
            <a:off x="10247811" y="1812466"/>
            <a:ext cx="28559" cy="49202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D045BD11-FF2F-4386-38FD-E7E57F37F652}"/>
              </a:ext>
            </a:extLst>
          </p:cNvPr>
          <p:cNvCxnSpPr>
            <a:cxnSpLocks/>
          </p:cNvCxnSpPr>
          <p:nvPr/>
        </p:nvCxnSpPr>
        <p:spPr>
          <a:xfrm flipV="1">
            <a:off x="7117310" y="913130"/>
            <a:ext cx="2116512" cy="13453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1BB4563A-5EC4-8BF8-3A1D-969460354629}"/>
              </a:ext>
            </a:extLst>
          </p:cNvPr>
          <p:cNvCxnSpPr>
            <a:cxnSpLocks/>
          </p:cNvCxnSpPr>
          <p:nvPr/>
        </p:nvCxnSpPr>
        <p:spPr>
          <a:xfrm flipV="1">
            <a:off x="2300983" y="1433288"/>
            <a:ext cx="2166561" cy="2049230"/>
          </a:xfrm>
          <a:prstGeom prst="straightConnector1">
            <a:avLst/>
          </a:prstGeom>
          <a:ln w="222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9819066-7C44-4624-A598-A9040D1C34DF}"/>
              </a:ext>
            </a:extLst>
          </p:cNvPr>
          <p:cNvSpPr txBox="1"/>
          <p:nvPr/>
        </p:nvSpPr>
        <p:spPr>
          <a:xfrm>
            <a:off x="4846748" y="4344329"/>
            <a:ext cx="159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自治会</a:t>
            </a:r>
            <a:endParaRPr lang="en-US" altLang="ja-JP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75A01C22-0BFE-45BD-A3EB-7080715BE7AB}"/>
              </a:ext>
            </a:extLst>
          </p:cNvPr>
          <p:cNvSpPr txBox="1"/>
          <p:nvPr/>
        </p:nvSpPr>
        <p:spPr>
          <a:xfrm>
            <a:off x="6440075" y="4306337"/>
            <a:ext cx="1830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地域ボランティア</a:t>
            </a:r>
            <a:endParaRPr lang="en-US" altLang="ja-JP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2A5FA3D-A120-4341-A2E6-662AA4F1A24E}"/>
              </a:ext>
            </a:extLst>
          </p:cNvPr>
          <p:cNvSpPr txBox="1"/>
          <p:nvPr/>
        </p:nvSpPr>
        <p:spPr>
          <a:xfrm>
            <a:off x="3532098" y="4326318"/>
            <a:ext cx="1593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保護者</a:t>
            </a:r>
            <a:r>
              <a:rPr lang="en-US" altLang="ja-JP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OB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569C429-7AFD-4179-BE6A-E10D887337A4}"/>
              </a:ext>
            </a:extLst>
          </p:cNvPr>
          <p:cNvSpPr txBox="1"/>
          <p:nvPr/>
        </p:nvSpPr>
        <p:spPr>
          <a:xfrm>
            <a:off x="170274" y="1422572"/>
            <a:ext cx="36569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磯辺小ボランティア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図書館活動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（修繕整備等）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本の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読み聞かせ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おやじの会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・ママの会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54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extLst>
              <a:ext uri="{FF2B5EF4-FFF2-40B4-BE49-F238E27FC236}">
                <a16:creationId xmlns:a16="http://schemas.microsoft.com/office/drawing/2014/main" id="{AD0F9096-1776-B039-A7B8-6EAED407EFD4}"/>
              </a:ext>
            </a:extLst>
          </p:cNvPr>
          <p:cNvSpPr/>
          <p:nvPr/>
        </p:nvSpPr>
        <p:spPr>
          <a:xfrm>
            <a:off x="265769" y="183995"/>
            <a:ext cx="11396545" cy="6490010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46000">
                <a:srgbClr val="E4EBF6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B9FF923B-B976-2F05-E375-E3408230A153}"/>
              </a:ext>
            </a:extLst>
          </p:cNvPr>
          <p:cNvSpPr/>
          <p:nvPr/>
        </p:nvSpPr>
        <p:spPr>
          <a:xfrm>
            <a:off x="1869331" y="1566037"/>
            <a:ext cx="7370956" cy="320065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2EB8C500-8ABD-BB0A-1547-187685A9AFB3}"/>
              </a:ext>
            </a:extLst>
          </p:cNvPr>
          <p:cNvSpPr/>
          <p:nvPr/>
        </p:nvSpPr>
        <p:spPr>
          <a:xfrm>
            <a:off x="4057189" y="2641921"/>
            <a:ext cx="2941136" cy="12696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CC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E13DC8E-BD23-F784-173D-17355B2A6FB2}"/>
              </a:ext>
            </a:extLst>
          </p:cNvPr>
          <p:cNvSpPr txBox="1"/>
          <p:nvPr/>
        </p:nvSpPr>
        <p:spPr>
          <a:xfrm>
            <a:off x="8822234" y="704087"/>
            <a:ext cx="2252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老人クラブ連合会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・郷土学習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・昔遊び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49E6490-B417-7834-13F0-F63669B36AB3}"/>
              </a:ext>
            </a:extLst>
          </p:cNvPr>
          <p:cNvSpPr txBox="1"/>
          <p:nvPr/>
        </p:nvSpPr>
        <p:spPr>
          <a:xfrm>
            <a:off x="6330382" y="2042230"/>
            <a:ext cx="2917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農業体験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D90207-1F78-B07F-2124-7BBBCD9DE7CB}"/>
              </a:ext>
            </a:extLst>
          </p:cNvPr>
          <p:cNvSpPr txBox="1"/>
          <p:nvPr/>
        </p:nvSpPr>
        <p:spPr>
          <a:xfrm>
            <a:off x="3821622" y="2717058"/>
            <a:ext cx="3386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</a:t>
            </a:r>
            <a:r>
              <a:rPr kumimoji="1" lang="ja-JP" altLang="en-US" sz="280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小学校</a:t>
            </a:r>
            <a:endParaRPr kumimoji="1" lang="en-US" altLang="ja-JP" sz="2800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学校運営協議会</a:t>
            </a:r>
            <a:endParaRPr kumimoji="1" lang="ja-JP" altLang="en-US" sz="2800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D52FCD-9A28-C8C7-FE9C-062CEF035A97}"/>
              </a:ext>
            </a:extLst>
          </p:cNvPr>
          <p:cNvSpPr txBox="1"/>
          <p:nvPr/>
        </p:nvSpPr>
        <p:spPr>
          <a:xfrm>
            <a:off x="520394" y="4281792"/>
            <a:ext cx="1672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子ども会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消防団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磯辺マックス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EB4907-7212-DBD6-0797-46EDFA20B4F1}"/>
              </a:ext>
            </a:extLst>
          </p:cNvPr>
          <p:cNvSpPr txBox="1"/>
          <p:nvPr/>
        </p:nvSpPr>
        <p:spPr>
          <a:xfrm>
            <a:off x="1102681" y="3060329"/>
            <a:ext cx="3040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クラブ活動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・卓球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・ボードゲーム（囲碁将棋）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212CCF-A086-DFBE-42BA-B39BD671472E}"/>
              </a:ext>
            </a:extLst>
          </p:cNvPr>
          <p:cNvSpPr txBox="1"/>
          <p:nvPr/>
        </p:nvSpPr>
        <p:spPr>
          <a:xfrm>
            <a:off x="643467" y="688874"/>
            <a:ext cx="3596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ＰＴＡ活動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・いそべフェスタ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・図書館活動（修繕整備等）</a:t>
            </a: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・本の読み聞かせ</a:t>
            </a: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・おやじの会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・ママの会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749375-5E82-265D-83A7-5EC9618D90A0}"/>
              </a:ext>
            </a:extLst>
          </p:cNvPr>
          <p:cNvSpPr txBox="1"/>
          <p:nvPr/>
        </p:nvSpPr>
        <p:spPr>
          <a:xfrm>
            <a:off x="3776544" y="686679"/>
            <a:ext cx="2051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自治会</a:t>
            </a: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・健全育成会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・１５０周年行事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・地域防災訓練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EC86131-435C-5413-6559-2FED4C0AEB02}"/>
              </a:ext>
            </a:extLst>
          </p:cNvPr>
          <p:cNvSpPr txBox="1"/>
          <p:nvPr/>
        </p:nvSpPr>
        <p:spPr>
          <a:xfrm>
            <a:off x="5340229" y="5933363"/>
            <a:ext cx="6541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（校区の公共施設）　ほいっぷ　　アイプラザ豊橋　　中島処理場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                  磯辺保育園　 長栄保育園　　南陽中学校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8AF5D8-0BF8-C15C-ECD5-4C6D83087A96}"/>
              </a:ext>
            </a:extLst>
          </p:cNvPr>
          <p:cNvSpPr txBox="1"/>
          <p:nvPr/>
        </p:nvSpPr>
        <p:spPr>
          <a:xfrm>
            <a:off x="9474590" y="2470836"/>
            <a:ext cx="2460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市民館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・校区市民館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（市民館まつり）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・地区市民館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DE478-A485-A417-7F9A-31C3909D3046}"/>
              </a:ext>
            </a:extLst>
          </p:cNvPr>
          <p:cNvSpPr txBox="1"/>
          <p:nvPr/>
        </p:nvSpPr>
        <p:spPr>
          <a:xfrm>
            <a:off x="7380249" y="3242158"/>
            <a:ext cx="269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のびるんｄｅスクール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児童クラブ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2F9C7D-657F-00E3-E0A5-0738103A42DC}"/>
              </a:ext>
            </a:extLst>
          </p:cNvPr>
          <p:cNvSpPr txBox="1"/>
          <p:nvPr/>
        </p:nvSpPr>
        <p:spPr>
          <a:xfrm>
            <a:off x="2656115" y="4231710"/>
            <a:ext cx="224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豊橋交響楽団</a:t>
            </a:r>
            <a:endParaRPr lang="en-US" altLang="ja-JP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豊橋落語天狗連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2B8ED64-2761-4817-98C4-C80F691499EF}"/>
              </a:ext>
            </a:extLst>
          </p:cNvPr>
          <p:cNvSpPr txBox="1"/>
          <p:nvPr/>
        </p:nvSpPr>
        <p:spPr>
          <a:xfrm>
            <a:off x="6869368" y="2424405"/>
            <a:ext cx="291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民生委員・主任児童委員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更生保護女性会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6DC36E-2D55-4F9C-334F-41761170636B}"/>
              </a:ext>
            </a:extLst>
          </p:cNvPr>
          <p:cNvSpPr txBox="1"/>
          <p:nvPr/>
        </p:nvSpPr>
        <p:spPr>
          <a:xfrm>
            <a:off x="352838" y="5156002"/>
            <a:ext cx="5183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</a:t>
            </a:r>
            <a:r>
              <a:rPr kumimoji="1" lang="ja-JP" altLang="en-US" sz="28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校区</a:t>
            </a:r>
            <a:endParaRPr kumimoji="1" lang="en-US" altLang="ja-JP" sz="28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地域学校協働本部</a:t>
            </a:r>
            <a:endParaRPr lang="en-US" altLang="ja-JP" sz="28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8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（むく</a:t>
            </a:r>
            <a:r>
              <a:rPr lang="ja-JP" altLang="en-US" sz="2800" b="1" dirty="0" err="1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ろじ</a:t>
            </a:r>
            <a:r>
              <a:rPr lang="ja-JP" altLang="en-US" sz="28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学習サポーターズ）</a:t>
            </a:r>
            <a:endParaRPr kumimoji="1" lang="ja-JP" altLang="en-US" sz="28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AF7E832-1707-6D34-257E-7E1E271EB96F}"/>
              </a:ext>
            </a:extLst>
          </p:cNvPr>
          <p:cNvSpPr txBox="1"/>
          <p:nvPr/>
        </p:nvSpPr>
        <p:spPr>
          <a:xfrm>
            <a:off x="5360021" y="4149676"/>
            <a:ext cx="3157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子ども</a:t>
            </a:r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見守り隊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・登校指導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（横断歩道、交差点等）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・１年下校方面つきそい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・交通安全週間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20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48BA7E1-71CB-DBAC-878C-E5F0E59F2640}"/>
              </a:ext>
            </a:extLst>
          </p:cNvPr>
          <p:cNvSpPr txBox="1"/>
          <p:nvPr/>
        </p:nvSpPr>
        <p:spPr>
          <a:xfrm>
            <a:off x="3200398" y="0"/>
            <a:ext cx="5527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Ｒ５</a:t>
            </a:r>
            <a:r>
              <a:rPr kumimoji="1" lang="ja-JP" altLang="en-US" sz="280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80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磯辺</a:t>
            </a:r>
            <a:r>
              <a:rPr kumimoji="1" lang="ja-JP" altLang="en-US" sz="280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</a:t>
            </a:r>
            <a:r>
              <a:rPr lang="ja-JP" altLang="en-US" sz="280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ＣＳ</a:t>
            </a:r>
            <a:r>
              <a:rPr lang="ja-JP" altLang="en-US" sz="2800" dirty="0">
                <a:solidFill>
                  <a:srgbClr val="0000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の全体のイメージ</a:t>
            </a:r>
            <a:endParaRPr kumimoji="1" lang="en-US" altLang="ja-JP" sz="2800" dirty="0">
              <a:solidFill>
                <a:srgbClr val="0000FF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F999B47-1D47-D39C-E850-97F429D4D569}"/>
              </a:ext>
            </a:extLst>
          </p:cNvPr>
          <p:cNvSpPr txBox="1"/>
          <p:nvPr/>
        </p:nvSpPr>
        <p:spPr>
          <a:xfrm>
            <a:off x="6191147" y="735973"/>
            <a:ext cx="2051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同窓生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１５０周年行事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周年記念行事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3C95A0F-13AE-4BBF-AE7A-E0D8616351D9}"/>
              </a:ext>
            </a:extLst>
          </p:cNvPr>
          <p:cNvSpPr txBox="1"/>
          <p:nvPr/>
        </p:nvSpPr>
        <p:spPr>
          <a:xfrm>
            <a:off x="8252153" y="4118152"/>
            <a:ext cx="3157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校区見回りボランティア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・校区見回りパトロール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・児童への声掛け</a:t>
            </a:r>
            <a:endParaRPr kumimoji="1"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・公園遊具等の安全点検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・公園等清掃活動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12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CEE95563-D00F-C0B4-6905-C4E07F0EF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545227" y="2469901"/>
            <a:ext cx="1562488" cy="1838306"/>
          </a:xfrm>
          <a:prstGeom prst="rect">
            <a:avLst/>
          </a:prstGeom>
        </p:spPr>
      </p:pic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9281337-6879-BD42-B3F5-3D6CCC055D40}"/>
              </a:ext>
            </a:extLst>
          </p:cNvPr>
          <p:cNvSpPr/>
          <p:nvPr/>
        </p:nvSpPr>
        <p:spPr>
          <a:xfrm>
            <a:off x="1914906" y="2104222"/>
            <a:ext cx="6687239" cy="4065224"/>
          </a:xfrm>
          <a:custGeom>
            <a:avLst/>
            <a:gdLst>
              <a:gd name="connsiteX0" fmla="*/ 672029 w 6687239"/>
              <a:gd name="connsiteY0" fmla="*/ 3569465 h 4065224"/>
              <a:gd name="connsiteX1" fmla="*/ 5916058 w 6687239"/>
              <a:gd name="connsiteY1" fmla="*/ 33050 h 4065224"/>
              <a:gd name="connsiteX2" fmla="*/ 6687239 w 6687239"/>
              <a:gd name="connsiteY2" fmla="*/ 0 h 4065224"/>
              <a:gd name="connsiteX3" fmla="*/ 3558448 w 6687239"/>
              <a:gd name="connsiteY3" fmla="*/ 4065224 h 4065224"/>
              <a:gd name="connsiteX4" fmla="*/ 242371 w 6687239"/>
              <a:gd name="connsiteY4" fmla="*/ 4054207 h 4065224"/>
              <a:gd name="connsiteX5" fmla="*/ 0 w 6687239"/>
              <a:gd name="connsiteY5" fmla="*/ 4032173 h 4065224"/>
              <a:gd name="connsiteX6" fmla="*/ 672029 w 6687239"/>
              <a:gd name="connsiteY6" fmla="*/ 3569465 h 406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7239" h="4065224">
                <a:moveTo>
                  <a:pt x="672029" y="3569465"/>
                </a:moveTo>
                <a:lnTo>
                  <a:pt x="5916058" y="33050"/>
                </a:lnTo>
                <a:lnTo>
                  <a:pt x="6687239" y="0"/>
                </a:lnTo>
                <a:lnTo>
                  <a:pt x="3558448" y="4065224"/>
                </a:lnTo>
                <a:lnTo>
                  <a:pt x="242371" y="4054207"/>
                </a:lnTo>
                <a:lnTo>
                  <a:pt x="0" y="4032173"/>
                </a:lnTo>
                <a:lnTo>
                  <a:pt x="672029" y="356946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" y="179140"/>
            <a:ext cx="12058650" cy="6250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40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学校を拠点とした活動（ボランティア）には、</a:t>
            </a:r>
            <a:endParaRPr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-88136" y="919765"/>
            <a:ext cx="12058649" cy="6250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様々な活動がある</a:t>
            </a: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（気軽にできるものから、重たいものまで）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59235EFB-8AFA-8968-525D-F4A3E9FC9EFD}"/>
              </a:ext>
            </a:extLst>
          </p:cNvPr>
          <p:cNvSpPr txBox="1">
            <a:spLocks/>
          </p:cNvSpPr>
          <p:nvPr/>
        </p:nvSpPr>
        <p:spPr>
          <a:xfrm>
            <a:off x="520989" y="1706921"/>
            <a:ext cx="4838089" cy="6250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（例）登下校の見守り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706C76D-3EC0-E624-E53C-9473355C3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7764" y="4003599"/>
            <a:ext cx="2225185" cy="216584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7E511C2-A890-3A02-DF50-4073A86B53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6473" y="2280107"/>
            <a:ext cx="1812012" cy="167244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7135BFE-0AC9-81D6-BA0D-EBF4033212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352811" y="3429000"/>
            <a:ext cx="2225185" cy="221691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22DD900-AFFE-20AC-3A52-86026554D1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06" y="4167829"/>
            <a:ext cx="2128849" cy="2128849"/>
          </a:xfrm>
          <a:prstGeom prst="rect">
            <a:avLst/>
          </a:prstGeom>
        </p:spPr>
      </p:pic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50B94D8D-160E-41EB-03C9-623E25BB5329}"/>
              </a:ext>
            </a:extLst>
          </p:cNvPr>
          <p:cNvSpPr txBox="1">
            <a:spLocks/>
          </p:cNvSpPr>
          <p:nvPr/>
        </p:nvSpPr>
        <p:spPr>
          <a:xfrm>
            <a:off x="8449519" y="4003599"/>
            <a:ext cx="3559926" cy="256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子どもを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見守る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大人の目</a:t>
            </a:r>
            <a:endParaRPr kumimoji="1" lang="en-US" altLang="ja-JP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98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501</Words>
  <Application>Microsoft Office PowerPoint</Application>
  <PresentationFormat>ワイド画面</PresentationFormat>
  <Paragraphs>108</Paragraphs>
  <Slides>3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UD デジタル 教科書体 NK-B</vt:lpstr>
      <vt:lpstr>游ゴシック</vt:lpstr>
      <vt:lpstr>游ゴシック Light</vt:lpstr>
      <vt:lpstr>Arial</vt:lpstr>
      <vt:lpstr>Office テーマ</vt:lpstr>
      <vt:lpstr>1_Office テーマ</vt:lpstr>
      <vt:lpstr>Bitmap Image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tyama703 takeshi</dc:creator>
  <cp:lastModifiedBy>磯辺小校長</cp:lastModifiedBy>
  <cp:revision>68</cp:revision>
  <cp:lastPrinted>2023-05-19T04:13:41Z</cp:lastPrinted>
  <dcterms:created xsi:type="dcterms:W3CDTF">2022-11-09T07:51:49Z</dcterms:created>
  <dcterms:modified xsi:type="dcterms:W3CDTF">2023-05-19T09:20:45Z</dcterms:modified>
</cp:coreProperties>
</file>